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1"/>
  </p:notesMasterIdLst>
  <p:sldIdLst>
    <p:sldId id="497" r:id="rId2"/>
    <p:sldId id="1191" r:id="rId3"/>
    <p:sldId id="1716" r:id="rId4"/>
    <p:sldId id="1715" r:id="rId5"/>
    <p:sldId id="1854" r:id="rId6"/>
    <p:sldId id="1284" r:id="rId7"/>
    <p:sldId id="1390" r:id="rId8"/>
    <p:sldId id="1717" r:id="rId9"/>
    <p:sldId id="1357" r:id="rId10"/>
    <p:sldId id="1813" r:id="rId11"/>
    <p:sldId id="1814" r:id="rId12"/>
    <p:sldId id="1391" r:id="rId13"/>
    <p:sldId id="1815" r:id="rId14"/>
    <p:sldId id="1816" r:id="rId15"/>
    <p:sldId id="1817" r:id="rId16"/>
    <p:sldId id="1818" r:id="rId17"/>
    <p:sldId id="1819" r:id="rId18"/>
    <p:sldId id="1389" r:id="rId19"/>
    <p:sldId id="1718" r:id="rId20"/>
    <p:sldId id="1719" r:id="rId21"/>
    <p:sldId id="1720" r:id="rId22"/>
    <p:sldId id="1721" r:id="rId23"/>
    <p:sldId id="1722" r:id="rId24"/>
    <p:sldId id="1723" r:id="rId25"/>
    <p:sldId id="1724" r:id="rId26"/>
    <p:sldId id="1725" r:id="rId27"/>
    <p:sldId id="1726" r:id="rId28"/>
    <p:sldId id="1392" r:id="rId29"/>
    <p:sldId id="1820" r:id="rId30"/>
    <p:sldId id="1821" r:id="rId31"/>
    <p:sldId id="1822" r:id="rId32"/>
    <p:sldId id="1823" r:id="rId33"/>
    <p:sldId id="1393" r:id="rId34"/>
    <p:sldId id="1824" r:id="rId35"/>
    <p:sldId id="1360" r:id="rId36"/>
    <p:sldId id="1694" r:id="rId37"/>
    <p:sldId id="1361" r:id="rId38"/>
    <p:sldId id="1825" r:id="rId39"/>
    <p:sldId id="1826" r:id="rId40"/>
    <p:sldId id="1827" r:id="rId41"/>
    <p:sldId id="1394" r:id="rId42"/>
    <p:sldId id="1830" r:id="rId43"/>
    <p:sldId id="1828" r:id="rId44"/>
    <p:sldId id="1831" r:id="rId45"/>
    <p:sldId id="1829" r:id="rId46"/>
    <p:sldId id="1706" r:id="rId47"/>
    <p:sldId id="1387" r:id="rId48"/>
    <p:sldId id="1386" r:id="rId49"/>
    <p:sldId id="1832" r:id="rId50"/>
    <p:sldId id="1705" r:id="rId51"/>
    <p:sldId id="1727" r:id="rId52"/>
    <p:sldId id="1728" r:id="rId53"/>
    <p:sldId id="1729" r:id="rId54"/>
    <p:sldId id="1388" r:id="rId55"/>
    <p:sldId id="1730" r:id="rId56"/>
    <p:sldId id="1731" r:id="rId57"/>
    <p:sldId id="1732" r:id="rId58"/>
    <p:sldId id="1733" r:id="rId59"/>
    <p:sldId id="1395" r:id="rId60"/>
    <p:sldId id="1714" r:id="rId61"/>
    <p:sldId id="1734" r:id="rId62"/>
    <p:sldId id="1735" r:id="rId63"/>
    <p:sldId id="1736" r:id="rId64"/>
    <p:sldId id="1620" r:id="rId65"/>
    <p:sldId id="1628" r:id="rId66"/>
    <p:sldId id="1833" r:id="rId67"/>
    <p:sldId id="1470" r:id="rId68"/>
    <p:sldId id="1834" r:id="rId69"/>
    <p:sldId id="1738" r:id="rId70"/>
    <p:sldId id="1739" r:id="rId71"/>
    <p:sldId id="1621" r:id="rId72"/>
    <p:sldId id="1835" r:id="rId73"/>
    <p:sldId id="1836" r:id="rId74"/>
    <p:sldId id="1837" r:id="rId75"/>
    <p:sldId id="1707" r:id="rId76"/>
    <p:sldId id="1740" r:id="rId77"/>
    <p:sldId id="1629" r:id="rId78"/>
    <p:sldId id="1838" r:id="rId79"/>
    <p:sldId id="1741" r:id="rId80"/>
    <p:sldId id="1839" r:id="rId81"/>
    <p:sldId id="1840" r:id="rId82"/>
    <p:sldId id="1841" r:id="rId83"/>
    <p:sldId id="1842" r:id="rId84"/>
    <p:sldId id="1843" r:id="rId85"/>
    <p:sldId id="1630" r:id="rId86"/>
    <p:sldId id="1844" r:id="rId87"/>
    <p:sldId id="1845" r:id="rId88"/>
    <p:sldId id="1623" r:id="rId89"/>
    <p:sldId id="1662" r:id="rId90"/>
    <p:sldId id="1663" r:id="rId91"/>
    <p:sldId id="638" r:id="rId92"/>
    <p:sldId id="1742" r:id="rId93"/>
    <p:sldId id="1743" r:id="rId94"/>
    <p:sldId id="1641" r:id="rId95"/>
    <p:sldId id="1747" r:id="rId96"/>
    <p:sldId id="1744" r:id="rId97"/>
    <p:sldId id="1745" r:id="rId98"/>
    <p:sldId id="1746" r:id="rId99"/>
    <p:sldId id="1642" r:id="rId100"/>
    <p:sldId id="1709" r:id="rId101"/>
    <p:sldId id="1640" r:id="rId102"/>
    <p:sldId id="1748" r:id="rId103"/>
    <p:sldId id="1749" r:id="rId104"/>
    <p:sldId id="1750" r:id="rId105"/>
    <p:sldId id="1625" r:id="rId106"/>
    <p:sldId id="1643" r:id="rId107"/>
    <p:sldId id="1751" r:id="rId108"/>
    <p:sldId id="1752" r:id="rId109"/>
    <p:sldId id="1753" r:id="rId110"/>
    <p:sldId id="1644" r:id="rId111"/>
    <p:sldId id="1627" r:id="rId112"/>
    <p:sldId id="1847" r:id="rId113"/>
    <p:sldId id="1846" r:id="rId114"/>
    <p:sldId id="1631" r:id="rId115"/>
    <p:sldId id="1633" r:id="rId116"/>
    <p:sldId id="1634" r:id="rId117"/>
    <p:sldId id="1635" r:id="rId118"/>
    <p:sldId id="1636" r:id="rId119"/>
    <p:sldId id="1637" r:id="rId120"/>
    <p:sldId id="1638" r:id="rId121"/>
    <p:sldId id="1639" r:id="rId122"/>
    <p:sldId id="1848" r:id="rId123"/>
    <p:sldId id="1695" r:id="rId124"/>
    <p:sldId id="1754" r:id="rId125"/>
    <p:sldId id="1396" r:id="rId126"/>
    <p:sldId id="1615" r:id="rId127"/>
    <p:sldId id="1849" r:id="rId128"/>
    <p:sldId id="1613" r:id="rId129"/>
    <p:sldId id="1850" r:id="rId130"/>
    <p:sldId id="1851" r:id="rId131"/>
    <p:sldId id="1616" r:id="rId132"/>
    <p:sldId id="1755" r:id="rId133"/>
    <p:sldId id="1617" r:id="rId134"/>
    <p:sldId id="1701" r:id="rId135"/>
    <p:sldId id="1757" r:id="rId136"/>
    <p:sldId id="1756" r:id="rId137"/>
    <p:sldId id="1758" r:id="rId138"/>
    <p:sldId id="1702" r:id="rId139"/>
    <p:sldId id="1759" r:id="rId140"/>
    <p:sldId id="1760" r:id="rId141"/>
    <p:sldId id="1761" r:id="rId142"/>
    <p:sldId id="1762" r:id="rId143"/>
    <p:sldId id="1703" r:id="rId144"/>
    <p:sldId id="1763" r:id="rId145"/>
    <p:sldId id="1399" r:id="rId146"/>
    <p:sldId id="1764" r:id="rId147"/>
    <p:sldId id="1765" r:id="rId148"/>
    <p:sldId id="1704" r:id="rId149"/>
    <p:sldId id="1645" r:id="rId150"/>
    <p:sldId id="1652" r:id="rId151"/>
    <p:sldId id="1660" r:id="rId152"/>
    <p:sldId id="1654" r:id="rId153"/>
    <p:sldId id="1766" r:id="rId154"/>
    <p:sldId id="1767" r:id="rId155"/>
    <p:sldId id="1768" r:id="rId156"/>
    <p:sldId id="1710" r:id="rId157"/>
    <p:sldId id="1769" r:id="rId158"/>
    <p:sldId id="1653" r:id="rId159"/>
    <p:sldId id="1770" r:id="rId160"/>
    <p:sldId id="1771" r:id="rId161"/>
    <p:sldId id="1647" r:id="rId162"/>
    <p:sldId id="1648" r:id="rId163"/>
    <p:sldId id="1772" r:id="rId164"/>
    <p:sldId id="1773" r:id="rId165"/>
    <p:sldId id="1774" r:id="rId166"/>
    <p:sldId id="1649" r:id="rId167"/>
    <p:sldId id="1665" r:id="rId168"/>
    <p:sldId id="1664" r:id="rId169"/>
    <p:sldId id="1776" r:id="rId170"/>
    <p:sldId id="1777" r:id="rId171"/>
    <p:sldId id="1778" r:id="rId172"/>
    <p:sldId id="1696" r:id="rId173"/>
    <p:sldId id="1779" r:id="rId174"/>
    <p:sldId id="1780" r:id="rId175"/>
    <p:sldId id="1690" r:id="rId176"/>
    <p:sldId id="1711" r:id="rId177"/>
    <p:sldId id="1781" r:id="rId178"/>
    <p:sldId id="1782" r:id="rId179"/>
    <p:sldId id="1783" r:id="rId180"/>
    <p:sldId id="1677" r:id="rId181"/>
    <p:sldId id="1784" r:id="rId182"/>
    <p:sldId id="1785" r:id="rId183"/>
    <p:sldId id="1658" r:id="rId184"/>
    <p:sldId id="1786" r:id="rId185"/>
    <p:sldId id="1651" r:id="rId186"/>
    <p:sldId id="1687" r:id="rId187"/>
    <p:sldId id="1668" r:id="rId188"/>
    <p:sldId id="1669" r:id="rId189"/>
    <p:sldId id="1670" r:id="rId190"/>
    <p:sldId id="1671" r:id="rId191"/>
    <p:sldId id="1672" r:id="rId192"/>
    <p:sldId id="1787" r:id="rId193"/>
    <p:sldId id="1674" r:id="rId194"/>
    <p:sldId id="1788" r:id="rId195"/>
    <p:sldId id="1789" r:id="rId196"/>
    <p:sldId id="1680" r:id="rId197"/>
    <p:sldId id="1675" r:id="rId198"/>
    <p:sldId id="1688" r:id="rId199"/>
    <p:sldId id="1790" r:id="rId200"/>
    <p:sldId id="1691" r:id="rId201"/>
    <p:sldId id="1791" r:id="rId202"/>
    <p:sldId id="1693" r:id="rId203"/>
    <p:sldId id="1792" r:id="rId204"/>
    <p:sldId id="1793" r:id="rId205"/>
    <p:sldId id="1692" r:id="rId206"/>
    <p:sldId id="1712" r:id="rId207"/>
    <p:sldId id="1794" r:id="rId208"/>
    <p:sldId id="1655" r:id="rId209"/>
    <p:sldId id="1795" r:id="rId210"/>
    <p:sldId id="1666" r:id="rId211"/>
    <p:sldId id="1682" r:id="rId212"/>
    <p:sldId id="1796" r:id="rId213"/>
    <p:sldId id="1797" r:id="rId214"/>
    <p:sldId id="1798" r:id="rId215"/>
    <p:sldId id="1799" r:id="rId216"/>
    <p:sldId id="1657" r:id="rId217"/>
    <p:sldId id="1800" r:id="rId218"/>
    <p:sldId id="1801" r:id="rId219"/>
    <p:sldId id="1802" r:id="rId220"/>
    <p:sldId id="1683" r:id="rId221"/>
    <p:sldId id="1852" r:id="rId222"/>
    <p:sldId id="1853" r:id="rId223"/>
    <p:sldId id="1659" r:id="rId224"/>
    <p:sldId id="1803" r:id="rId225"/>
    <p:sldId id="1685" r:id="rId226"/>
    <p:sldId id="1804" r:id="rId227"/>
    <p:sldId id="1805" r:id="rId228"/>
    <p:sldId id="1806" r:id="rId229"/>
    <p:sldId id="1686" r:id="rId230"/>
    <p:sldId id="1698" r:id="rId231"/>
    <p:sldId id="1713" r:id="rId232"/>
    <p:sldId id="1807" r:id="rId233"/>
    <p:sldId id="1684" r:id="rId234"/>
    <p:sldId id="1808" r:id="rId235"/>
    <p:sldId id="1809" r:id="rId236"/>
    <p:sldId id="1810" r:id="rId237"/>
    <p:sldId id="1811" r:id="rId238"/>
    <p:sldId id="1699" r:id="rId239"/>
    <p:sldId id="1812" r:id="rId240"/>
  </p:sldIdLst>
  <p:sldSz cx="9144000" cy="6858000" type="screen4x3"/>
  <p:notesSz cx="6858000" cy="9144000"/>
  <p:custDataLst>
    <p:tags r:id="rId242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211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16A"/>
    <a:srgbClr val="444444"/>
    <a:srgbClr val="C0504D"/>
    <a:srgbClr val="416F2F"/>
    <a:srgbClr val="5C5B5C"/>
    <a:srgbClr val="0059A9"/>
    <a:srgbClr val="B30058"/>
    <a:srgbClr val="FDE725"/>
    <a:srgbClr val="3A3A3A"/>
    <a:srgbClr val="51A1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44" autoAdjust="0"/>
    <p:restoredTop sz="92926" autoAdjust="0"/>
  </p:normalViewPr>
  <p:slideViewPr>
    <p:cSldViewPr>
      <p:cViewPr varScale="1">
        <p:scale>
          <a:sx n="70" d="100"/>
          <a:sy n="70" d="100"/>
        </p:scale>
        <p:origin x="176" y="1208"/>
      </p:cViewPr>
      <p:guideLst>
        <p:guide pos="2880"/>
        <p:guide orient="horz" pos="21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tags" Target="tags/tag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commentAuthors" Target="comment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F41B-5C57-436C-90E6-D46C969112ED}" type="datetimeFigureOut">
              <a:rPr lang="ru-RU" smtClean="0"/>
              <a:t>25.11.20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B4C3B-A507-4AC6-8C55-FDBC06173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4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777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580854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738692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88256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94398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01023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692969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96453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118299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31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616263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7536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13480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52880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429873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28033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50210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07818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63254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1864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560284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74751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800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845355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067958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71108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166876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98463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58100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6205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6278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2438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880488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789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907561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585775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1181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65726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823868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864610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354664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63596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0131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766064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335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233146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43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71784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94910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491102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13606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359018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73416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54253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12430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8609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305834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824000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630270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20149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61477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0065042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89542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76539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01177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982803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7579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12757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827290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290943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02958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811339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214742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685594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981212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Можно отрезать нижнюю картинку так</a:t>
            </a:r>
            <a:r>
              <a:rPr lang="en-US" dirty="0"/>
              <a:t>,</a:t>
            </a:r>
            <a:r>
              <a:rPr lang="ru-RU" dirty="0"/>
              <a:t> чтобы их тут две осталось?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4059493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318645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396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21930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3228616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947918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4331359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593049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6179167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43715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509986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0228537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4406668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8573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55140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2545520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3306839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501942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43512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2674490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611112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087880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87887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1504697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066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520100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27003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998609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36695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5048438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0223307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657875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3361814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733254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94170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4414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0927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85669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75688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6896569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353583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43528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658320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42038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4211964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5758097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96189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7423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546836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4050995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3243635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2106123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055166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410087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57074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9236733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285706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7466406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84409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6755080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8037628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635652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554410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828949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6416547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868543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688613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2710435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5669550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86621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4921453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137671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222436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887506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729551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34795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092369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771290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8203438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8234449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45849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9530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74431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63269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82446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50790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1388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0839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58990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96759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55504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72282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761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70464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7762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47359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09271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8165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31459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5123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0255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29176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17485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531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11626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76776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94075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13980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734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89007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4229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411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84027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0283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28767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8790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0463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9463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70682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7160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403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79170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178715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47004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67416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76879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06916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4341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74291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445263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463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1126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29715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92498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29808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37122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2841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040160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710744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516792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87305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934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7718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102354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519250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537234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92727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288779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77440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50314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921062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634790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525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298128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311346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1559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359844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04870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09756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945662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355864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55453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755035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854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64.tiff"/><Relationship Id="rId4" Type="http://schemas.openxmlformats.org/officeDocument/2006/relationships/image" Target="../media/image66.tif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9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9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9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68.tiff"/><Relationship Id="rId4" Type="http://schemas.openxmlformats.org/officeDocument/2006/relationships/image" Target="../media/image67.tif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1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audio" Target="../media/audio1.wav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audio" Target="../media/audio1.wav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22.png"/><Relationship Id="rId4" Type="http://schemas.openxmlformats.org/officeDocument/2006/relationships/image" Target="../media/image69.tif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70.tiff"/><Relationship Id="rId4" Type="http://schemas.openxmlformats.org/officeDocument/2006/relationships/image" Target="../media/image12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25.png"/><Relationship Id="rId4" Type="http://schemas.openxmlformats.org/officeDocument/2006/relationships/image" Target="../media/image71.tif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72.tiff"/><Relationship Id="rId4" Type="http://schemas.openxmlformats.org/officeDocument/2006/relationships/image" Target="../media/image12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29.png"/><Relationship Id="rId4" Type="http://schemas.openxmlformats.org/officeDocument/2006/relationships/image" Target="../media/image7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29.png"/><Relationship Id="rId4" Type="http://schemas.openxmlformats.org/officeDocument/2006/relationships/image" Target="../media/image74.tif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3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microsoft.com/office/2007/relationships/hdphoto" Target="../media/hdphoto8.wdp"/><Relationship Id="rId4" Type="http://schemas.openxmlformats.org/officeDocument/2006/relationships/image" Target="../media/image7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audio" Target="../media/audio1.wav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png"/><Relationship Id="rId10" Type="http://schemas.openxmlformats.org/officeDocument/2006/relationships/audio" Target="../media/audio1.wav"/><Relationship Id="rId4" Type="http://schemas.openxmlformats.org/officeDocument/2006/relationships/image" Target="../media/image135.png"/><Relationship Id="rId9" Type="http://schemas.openxmlformats.org/officeDocument/2006/relationships/image" Target="../media/image1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37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0.png"/><Relationship Id="rId11" Type="http://schemas.microsoft.com/office/2007/relationships/hdphoto" Target="../media/hdphoto9.wdp"/><Relationship Id="rId5" Type="http://schemas.openxmlformats.org/officeDocument/2006/relationships/image" Target="../media/image141.png"/><Relationship Id="rId10" Type="http://schemas.openxmlformats.org/officeDocument/2006/relationships/image" Target="../media/image86.png"/><Relationship Id="rId4" Type="http://schemas.openxmlformats.org/officeDocument/2006/relationships/image" Target="../media/image135.png"/><Relationship Id="rId9" Type="http://schemas.openxmlformats.org/officeDocument/2006/relationships/image" Target="../media/image13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21.png"/></Relationships>
</file>

<file path=ppt/slides/_rels/slide132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audio" Target="../media/audio1.wav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75.png"/><Relationship Id="rId4" Type="http://schemas.openxmlformats.org/officeDocument/2006/relationships/image" Target="../media/image123.png"/><Relationship Id="rId9" Type="http://schemas.openxmlformats.org/officeDocument/2006/relationships/audio" Target="../media/audio1.wav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microsoft.com/office/2007/relationships/hdphoto" Target="../media/hdphoto12.wdp"/><Relationship Id="rId4" Type="http://schemas.openxmlformats.org/officeDocument/2006/relationships/image" Target="../media/image10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4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4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5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0.png"/><Relationship Id="rId4" Type="http://schemas.openxmlformats.org/officeDocument/2006/relationships/image" Target="../media/image1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0.png"/><Relationship Id="rId4" Type="http://schemas.openxmlformats.org/officeDocument/2006/relationships/image" Target="../media/image15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0.png"/><Relationship Id="rId4" Type="http://schemas.openxmlformats.org/officeDocument/2006/relationships/image" Target="../media/image151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3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3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tiff"/><Relationship Id="rId5" Type="http://schemas.openxmlformats.org/officeDocument/2006/relationships/image" Target="../media/image155.png"/><Relationship Id="rId4" Type="http://schemas.openxmlformats.org/officeDocument/2006/relationships/image" Target="../media/image13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4.tif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4.tif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5.tiff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audio1.wav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audio" Target="../media/audio1.wav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6.tif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60.png"/><Relationship Id="rId4" Type="http://schemas.openxmlformats.org/officeDocument/2006/relationships/image" Target="../media/image159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microsoft.com/office/2007/relationships/hdphoto" Target="../media/hdphoto14.wdp"/><Relationship Id="rId4" Type="http://schemas.openxmlformats.org/officeDocument/2006/relationships/image" Target="../media/image107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audio1.wav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10" Type="http://schemas.openxmlformats.org/officeDocument/2006/relationships/audio" Target="../media/audio1.wav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png"/><Relationship Id="rId3" Type="http://schemas.openxmlformats.org/officeDocument/2006/relationships/audio" Target="../media/audio1.wav"/><Relationship Id="rId7" Type="http://schemas.microsoft.com/office/2007/relationships/hdphoto" Target="../media/hdphoto16.wdp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microsoft.com/office/2007/relationships/hdphoto" Target="../media/hdphoto15.wdp"/><Relationship Id="rId10" Type="http://schemas.openxmlformats.org/officeDocument/2006/relationships/audio" Target="../media/audio1.wav"/><Relationship Id="rId4" Type="http://schemas.openxmlformats.org/officeDocument/2006/relationships/image" Target="../media/image108.png"/><Relationship Id="rId9" Type="http://schemas.openxmlformats.org/officeDocument/2006/relationships/image" Target="../media/image1110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png"/><Relationship Id="rId3" Type="http://schemas.openxmlformats.org/officeDocument/2006/relationships/audio" Target="../media/audio1.wav"/><Relationship Id="rId7" Type="http://schemas.microsoft.com/office/2007/relationships/hdphoto" Target="../media/hdphoto18.wdp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microsoft.com/office/2007/relationships/hdphoto" Target="../media/hdphoto17.wdp"/><Relationship Id="rId10" Type="http://schemas.openxmlformats.org/officeDocument/2006/relationships/audio" Target="../media/audio1.wav"/><Relationship Id="rId4" Type="http://schemas.openxmlformats.org/officeDocument/2006/relationships/image" Target="../media/image108.png"/><Relationship Id="rId9" Type="http://schemas.openxmlformats.org/officeDocument/2006/relationships/image" Target="../media/image1110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64.png"/><Relationship Id="rId4" Type="http://schemas.openxmlformats.org/officeDocument/2006/relationships/image" Target="../media/image110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65.png"/><Relationship Id="rId4" Type="http://schemas.openxmlformats.org/officeDocument/2006/relationships/image" Target="../media/image110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65.png"/><Relationship Id="rId4" Type="http://schemas.openxmlformats.org/officeDocument/2006/relationships/image" Target="../media/image110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65.png"/><Relationship Id="rId4" Type="http://schemas.openxmlformats.org/officeDocument/2006/relationships/image" Target="../media/image110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64.png"/><Relationship Id="rId4" Type="http://schemas.openxmlformats.org/officeDocument/2006/relationships/image" Target="../media/image1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70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64.png"/><Relationship Id="rId4" Type="http://schemas.openxmlformats.org/officeDocument/2006/relationships/image" Target="../media/image110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64.png"/><Relationship Id="rId4" Type="http://schemas.openxmlformats.org/officeDocument/2006/relationships/image" Target="../media/image110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4.png"/><Relationship Id="rId4" Type="http://schemas.openxmlformats.org/officeDocument/2006/relationships/image" Target="../media/image110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45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10.png"/><Relationship Id="rId3" Type="http://schemas.openxmlformats.org/officeDocument/2006/relationships/audio" Target="../media/audio1.wav"/><Relationship Id="rId7" Type="http://schemas.microsoft.com/office/2007/relationships/hdphoto" Target="../media/hdphoto20.wdp"/><Relationship Id="rId12" Type="http://schemas.openxmlformats.org/officeDocument/2006/relationships/image" Target="../media/image1300.png"/><Relationship Id="rId2" Type="http://schemas.openxmlformats.org/officeDocument/2006/relationships/notesSlide" Target="../notesSlides/notesSlide196.xml"/><Relationship Id="rId16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11" Type="http://schemas.microsoft.com/office/2007/relationships/hdphoto" Target="../media/hdphoto22.wdp"/><Relationship Id="rId5" Type="http://schemas.microsoft.com/office/2007/relationships/hdphoto" Target="../media/hdphoto19.wdp"/><Relationship Id="rId15" Type="http://schemas.openxmlformats.org/officeDocument/2006/relationships/image" Target="../media/image1330.png"/><Relationship Id="rId10" Type="http://schemas.openxmlformats.org/officeDocument/2006/relationships/image" Target="../media/image140.png"/><Relationship Id="rId4" Type="http://schemas.openxmlformats.org/officeDocument/2006/relationships/image" Target="../media/image111.png"/><Relationship Id="rId9" Type="http://schemas.microsoft.com/office/2007/relationships/hdphoto" Target="../media/hdphoto21.wdp"/><Relationship Id="rId14" Type="http://schemas.openxmlformats.org/officeDocument/2006/relationships/image" Target="../media/image1320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41.tiff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0.png"/><Relationship Id="rId3" Type="http://schemas.openxmlformats.org/officeDocument/2006/relationships/audio" Target="../media/audio1.wav"/><Relationship Id="rId7" Type="http://schemas.microsoft.com/office/2007/relationships/hdphoto" Target="../media/hdphoto24.wdp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11" Type="http://schemas.openxmlformats.org/officeDocument/2006/relationships/image" Target="../media/image172.png"/><Relationship Id="rId5" Type="http://schemas.microsoft.com/office/2007/relationships/hdphoto" Target="../media/hdphoto23.wdp"/><Relationship Id="rId10" Type="http://schemas.openxmlformats.org/officeDocument/2006/relationships/image" Target="../media/image171.png"/><Relationship Id="rId4" Type="http://schemas.openxmlformats.org/officeDocument/2006/relationships/image" Target="../media/image111.png"/><Relationship Id="rId9" Type="http://schemas.openxmlformats.org/officeDocument/2006/relationships/image" Target="../media/image1420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24.png"/><Relationship Id="rId3" Type="http://schemas.openxmlformats.org/officeDocument/2006/relationships/audio" Target="../media/audio1.wav"/><Relationship Id="rId12" Type="http://schemas.microsoft.com/office/2007/relationships/hdphoto" Target="../media/hdphoto25.wdp"/><Relationship Id="rId17" Type="http://schemas.openxmlformats.org/officeDocument/2006/relationships/audio" Target="../media/audio1.wav"/><Relationship Id="rId2" Type="http://schemas.openxmlformats.org/officeDocument/2006/relationships/notesSlide" Target="../notesSlides/notesSlide199.xml"/><Relationship Id="rId16" Type="http://schemas.openxmlformats.org/officeDocument/2006/relationships/image" Target="../media/image142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11.png"/><Relationship Id="rId15" Type="http://schemas.openxmlformats.org/officeDocument/2006/relationships/image" Target="../media/image1340.png"/><Relationship Id="rId10" Type="http://schemas.openxmlformats.org/officeDocument/2006/relationships/image" Target="../media/image174.png"/><Relationship Id="rId9" Type="http://schemas.openxmlformats.org/officeDocument/2006/relationships/image" Target="../media/image173.png"/><Relationship Id="rId14" Type="http://schemas.microsoft.com/office/2007/relationships/hdphoto" Target="../media/hdphoto2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81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75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77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56.png"/><Relationship Id="rId4" Type="http://schemas.openxmlformats.org/officeDocument/2006/relationships/image" Target="../media/image177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58.png"/><Relationship Id="rId4" Type="http://schemas.openxmlformats.org/officeDocument/2006/relationships/image" Target="../media/image177.png"/></Relationships>
</file>

<file path=ppt/slides/_rels/slide205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audio" Target="../media/audio1.wav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audio" Target="../media/audio1.wav"/><Relationship Id="rId5" Type="http://schemas.microsoft.com/office/2007/relationships/hdphoto" Target="../media/hdphoto26.wdp"/><Relationship Id="rId10" Type="http://schemas.openxmlformats.org/officeDocument/2006/relationships/image" Target="../media/image1560.png"/><Relationship Id="rId4" Type="http://schemas.openxmlformats.org/officeDocument/2006/relationships/image" Target="../media/image142.png"/><Relationship Id="rId9" Type="http://schemas.openxmlformats.org/officeDocument/2006/relationships/image" Target="../media/image1340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audio" Target="../media/audio1.wav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8.png"/><Relationship Id="rId10" Type="http://schemas.openxmlformats.org/officeDocument/2006/relationships/audio" Target="../media/audio1.wav"/><Relationship Id="rId4" Type="http://schemas.openxmlformats.org/officeDocument/2006/relationships/image" Target="../media/image187.png"/><Relationship Id="rId9" Type="http://schemas.openxmlformats.org/officeDocument/2006/relationships/image" Target="../media/image186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audio" Target="../media/audio1.wav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8.png"/><Relationship Id="rId10" Type="http://schemas.openxmlformats.org/officeDocument/2006/relationships/audio" Target="../media/audio1.wav"/><Relationship Id="rId4" Type="http://schemas.openxmlformats.org/officeDocument/2006/relationships/image" Target="../media/image187.png"/><Relationship Id="rId9" Type="http://schemas.openxmlformats.org/officeDocument/2006/relationships/image" Target="../media/image186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63.png"/><Relationship Id="rId4" Type="http://schemas.openxmlformats.org/officeDocument/2006/relationships/image" Target="../media/image189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63.png"/><Relationship Id="rId4" Type="http://schemas.openxmlformats.org/officeDocument/2006/relationships/image" Target="../media/image189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63.png"/><Relationship Id="rId4" Type="http://schemas.openxmlformats.org/officeDocument/2006/relationships/image" Target="../media/image189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44.tiff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audio1.wav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9" Type="http://schemas.openxmlformats.org/officeDocument/2006/relationships/audio" Target="../media/audio1.wav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audio1.wav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9" Type="http://schemas.openxmlformats.org/officeDocument/2006/relationships/audio" Target="../media/audio1.wav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audio1.wav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10" Type="http://schemas.openxmlformats.org/officeDocument/2006/relationships/audio" Target="../media/audio1.wav"/><Relationship Id="rId4" Type="http://schemas.openxmlformats.org/officeDocument/2006/relationships/image" Target="../media/image24.png"/><Relationship Id="rId9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60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0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audio" Target="../media/audio1.wav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7.png"/><Relationship Id="rId10" Type="http://schemas.openxmlformats.org/officeDocument/2006/relationships/audio" Target="../media/audio1.wav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audio" Target="../media/audio1.wav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0.png"/><Relationship Id="rId10" Type="http://schemas.openxmlformats.org/officeDocument/2006/relationships/audio" Target="../media/audio1.wav"/><Relationship Id="rId4" Type="http://schemas.openxmlformats.org/officeDocument/2006/relationships/image" Target="../media/image39.png"/><Relationship Id="rId9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2.png"/><Relationship Id="rId3" Type="http://schemas.openxmlformats.org/officeDocument/2006/relationships/audio" Target="../media/audio1.wav"/><Relationship Id="rId7" Type="http://schemas.openxmlformats.org/officeDocument/2006/relationships/image" Target="../media/image44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46.png"/><Relationship Id="rId14" Type="http://schemas.openxmlformats.org/officeDocument/2006/relationships/audio" Target="../media/audio1.wav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1.png"/><Relationship Id="rId3" Type="http://schemas.openxmlformats.org/officeDocument/2006/relationships/audio" Target="../media/audio1.wav"/><Relationship Id="rId7" Type="http://schemas.openxmlformats.org/officeDocument/2006/relationships/image" Target="../media/image43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9.png"/><Relationship Id="rId5" Type="http://schemas.openxmlformats.org/officeDocument/2006/relationships/image" Target="../media/image18.png"/><Relationship Id="rId15" Type="http://schemas.openxmlformats.org/officeDocument/2006/relationships/audio" Target="../media/audio1.wav"/><Relationship Id="rId10" Type="http://schemas.openxmlformats.org/officeDocument/2006/relationships/image" Target="../media/image46.png"/><Relationship Id="rId4" Type="http://schemas.openxmlformats.org/officeDocument/2006/relationships/image" Target="../media/image47.png"/><Relationship Id="rId9" Type="http://schemas.openxmlformats.org/officeDocument/2006/relationships/image" Target="../media/image45.png"/><Relationship Id="rId1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4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82.png"/><Relationship Id="rId4" Type="http://schemas.openxmlformats.org/officeDocument/2006/relationships/image" Target="../media/image7.tif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tiff"/><Relationship Id="rId5" Type="http://schemas.openxmlformats.org/officeDocument/2006/relationships/image" Target="../media/image2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audio" Target="../media/audio1.wav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audio" Target="../media/audio1.wav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0.png"/><Relationship Id="rId5" Type="http://schemas.openxmlformats.org/officeDocument/2006/relationships/image" Target="../media/image380.png"/><Relationship Id="rId4" Type="http://schemas.openxmlformats.org/officeDocument/2006/relationships/image" Target="../media/image9.tif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0.png"/><Relationship Id="rId5" Type="http://schemas.openxmlformats.org/officeDocument/2006/relationships/image" Target="../media/image380.png"/><Relationship Id="rId4" Type="http://schemas.openxmlformats.org/officeDocument/2006/relationships/image" Target="../media/image9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58.png"/><Relationship Id="rId4" Type="http://schemas.openxmlformats.org/officeDocument/2006/relationships/image" Target="../media/image5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2.png"/><Relationship Id="rId4" Type="http://schemas.openxmlformats.org/officeDocument/2006/relationships/image" Target="../media/image7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58.png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58.png"/><Relationship Id="rId4" Type="http://schemas.openxmlformats.org/officeDocument/2006/relationships/image" Target="../media/image5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audio" Target="../media/audio1.wav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audio" Target="../media/audio1.wav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audio" Target="../media/audio1.wav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58.png"/><Relationship Id="rId10" Type="http://schemas.openxmlformats.org/officeDocument/2006/relationships/audio" Target="../media/audio1.wav"/><Relationship Id="rId4" Type="http://schemas.openxmlformats.org/officeDocument/2006/relationships/image" Target="../media/image52.png"/><Relationship Id="rId9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audio" Target="../media/audio1.wav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audio" Target="../media/audio1.wav"/><Relationship Id="rId5" Type="http://schemas.openxmlformats.org/officeDocument/2006/relationships/image" Target="../media/image58.png"/><Relationship Id="rId10" Type="http://schemas.openxmlformats.org/officeDocument/2006/relationships/image" Target="../media/image490.png"/><Relationship Id="rId4" Type="http://schemas.openxmlformats.org/officeDocument/2006/relationships/image" Target="../media/image52.png"/><Relationship Id="rId9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audio" Target="../media/audio1.wav"/><Relationship Id="rId7" Type="http://schemas.openxmlformats.org/officeDocument/2006/relationships/image" Target="../media/image79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580.png"/><Relationship Id="rId5" Type="http://schemas.openxmlformats.org/officeDocument/2006/relationships/image" Target="../media/image58.png"/><Relationship Id="rId10" Type="http://schemas.openxmlformats.org/officeDocument/2006/relationships/image" Target="../media/image490.png"/><Relationship Id="rId4" Type="http://schemas.openxmlformats.org/officeDocument/2006/relationships/image" Target="../media/image52.png"/><Relationship Id="rId9" Type="http://schemas.openxmlformats.org/officeDocument/2006/relationships/image" Target="../media/image8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59.tif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59.tif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audio" Target="../media/audio1.wav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59.tiff"/><Relationship Id="rId9" Type="http://schemas.openxmlformats.org/officeDocument/2006/relationships/audio" Target="../media/audio1.wav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microsoft.com/office/2007/relationships/hdphoto" Target="../media/hdphoto3.wdp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microsoft.com/office/2007/relationships/hdphoto" Target="../media/hdphoto4.wdp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92.png"/><Relationship Id="rId4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60.png"/><Relationship Id="rId4" Type="http://schemas.openxmlformats.org/officeDocument/2006/relationships/image" Target="../media/image9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microsoft.com/office/2007/relationships/hdphoto" Target="../media/hdphoto6.wdp"/><Relationship Id="rId4" Type="http://schemas.openxmlformats.org/officeDocument/2006/relationships/image" Target="../media/image6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microsoft.com/office/2007/relationships/hdphoto" Target="../media/hdphoto7.wdp"/><Relationship Id="rId4" Type="http://schemas.openxmlformats.org/officeDocument/2006/relationships/image" Target="../media/image6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microsoft.com/office/2007/relationships/hdphoto" Target="../media/hdphoto7.wdp"/><Relationship Id="rId4" Type="http://schemas.openxmlformats.org/officeDocument/2006/relationships/image" Target="../media/image6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99.png"/><Relationship Id="rId4" Type="http://schemas.openxmlformats.org/officeDocument/2006/relationships/image" Target="../media/image7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99.png"/><Relationship Id="rId4" Type="http://schemas.openxmlformats.org/officeDocument/2006/relationships/image" Target="../media/image7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99.png"/><Relationship Id="rId4" Type="http://schemas.openxmlformats.org/officeDocument/2006/relationships/image" Target="../media/image7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71.png"/><Relationship Id="rId4" Type="http://schemas.openxmlformats.org/officeDocument/2006/relationships/image" Target="../media/image8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85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65.tiff"/><Relationship Id="rId4" Type="http://schemas.openxmlformats.org/officeDocument/2006/relationships/image" Target="../media/image6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44016"/>
            <a:ext cx="8640960" cy="623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28516A"/>
                </a:solidFill>
              </a:rPr>
              <a:t>Особенности в данных</a:t>
            </a:r>
          </a:p>
        </p:txBody>
      </p:sp>
    </p:spTree>
    <p:extLst>
      <p:ext uri="{BB962C8B-B14F-4D97-AF65-F5344CB8AC3E}">
        <p14:creationId xmlns:p14="http://schemas.microsoft.com/office/powerpoint/2010/main" val="26796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Независимость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F6D19A32-B2C5-0F43-B384-11A6642342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4" cy="532859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444444"/>
                    </a:solidFill>
                  </a:rPr>
                  <a:t>Говорят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что </a:t>
                </a:r>
                <a:r>
                  <a:rPr lang="en-US" sz="2400" dirty="0">
                    <a:solidFill>
                      <a:srgbClr val="444444"/>
                    </a:solidFill>
                  </a:rPr>
                  <a:t>c</a:t>
                </a:r>
                <a:r>
                  <a:rPr lang="ru-RU" sz="2400" dirty="0">
                    <a:solidFill>
                      <a:srgbClr val="444444"/>
                    </a:solidFill>
                  </a:rPr>
                  <a:t>обытия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5C5B5C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sz="2400" b="1" dirty="0">
                    <a:solidFill>
                      <a:srgbClr val="28516A"/>
                    </a:solidFill>
                  </a:rPr>
                  <a:t> независимы</a:t>
                </a:r>
                <a:r>
                  <a:rPr lang="en-US" sz="2400" dirty="0">
                    <a:solidFill>
                      <a:srgbClr val="444444"/>
                    </a:solidFill>
                  </a:rPr>
                  <a:t>,</a:t>
                </a:r>
                <a:r>
                  <a:rPr lang="en-US" sz="2400" b="1" dirty="0">
                    <a:solidFill>
                      <a:srgbClr val="444444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если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5C5B5C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444444"/>
                    </a:solidFill>
                  </a:rPr>
                  <a:t>Говорят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что случайные величины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ru-RU" sz="2400" b="1" dirty="0">
                    <a:solidFill>
                      <a:srgbClr val="28516A"/>
                    </a:solidFill>
                  </a:rPr>
                  <a:t> независимы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если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F6D19A32-B2C5-0F43-B384-11A66423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4" cy="5328592"/>
              </a:xfrm>
              <a:prstGeom prst="rect">
                <a:avLst/>
              </a:prstGeom>
              <a:blipFill>
                <a:blip r:embed="rId4"/>
                <a:stretch>
                  <a:fillRect l="-2247" t="-17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82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374FF39-F7D6-BE41-8E14-C6E51190C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490" y="3003919"/>
            <a:ext cx="4049982" cy="2189180"/>
          </a:xfrm>
          <a:prstGeom prst="rect">
            <a:avLst/>
          </a:prstGeom>
        </p:spPr>
      </p:pic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Эксцесс и </a:t>
            </a:r>
            <a:r>
              <a:rPr lang="ru-RU" sz="3200" b="1" dirty="0" err="1">
                <a:solidFill>
                  <a:srgbClr val="28516A"/>
                </a:solidFill>
                <a:latin typeface="Myriad Pro" panose="020B0503030403020204" pitchFamily="34" charset="0"/>
              </a:rPr>
              <a:t>куртосис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B6F35A8-563E-0C40-A6AE-F8005DA0771D}"/>
              </a:ext>
            </a:extLst>
          </p:cNvPr>
          <p:cNvSpPr/>
          <p:nvPr/>
        </p:nvSpPr>
        <p:spPr>
          <a:xfrm>
            <a:off x="683568" y="5054204"/>
            <a:ext cx="4032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444444"/>
                </a:solidFill>
              </a:rPr>
              <a:t>Нормальное распределение с нулевым эксцессом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CC38D6A-47E8-1146-BB67-F7A0DE269CD1}"/>
              </a:ext>
            </a:extLst>
          </p:cNvPr>
          <p:cNvSpPr/>
          <p:nvPr/>
        </p:nvSpPr>
        <p:spPr>
          <a:xfrm>
            <a:off x="5346455" y="5054204"/>
            <a:ext cx="340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444444"/>
                </a:solidFill>
              </a:rPr>
              <a:t>Отрицательный эксцесс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808F4C2-DC94-924D-B9CD-9C8E01505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3003919"/>
            <a:ext cx="4110661" cy="22219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056ADB34-EF39-DD43-A86E-5A1F93C321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4" cy="249297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Эксцессом</a:t>
                </a:r>
                <a:r>
                  <a:rPr lang="ru-RU" sz="2400" b="1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случайной величины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400" dirty="0">
                    <a:solidFill>
                      <a:srgbClr val="3A3A3A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называют величину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3A3A3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056ADB34-EF39-DD43-A86E-5A1F93C32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4" cy="2492976"/>
              </a:xfrm>
              <a:prstGeom prst="rect">
                <a:avLst/>
              </a:prstGeom>
              <a:blipFill>
                <a:blip r:embed="rId6"/>
                <a:stretch>
                  <a:fillRect l="-2247" t="-3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Овал 14">
            <a:extLst>
              <a:ext uri="{FF2B5EF4-FFF2-40B4-BE49-F238E27FC236}">
                <a16:creationId xmlns:a16="http://schemas.microsoft.com/office/drawing/2014/main" id="{E9E51E83-6CD2-3044-B392-B66B599B40F1}"/>
              </a:ext>
            </a:extLst>
          </p:cNvPr>
          <p:cNvSpPr/>
          <p:nvPr/>
        </p:nvSpPr>
        <p:spPr>
          <a:xfrm>
            <a:off x="3344753" y="1088881"/>
            <a:ext cx="2628106" cy="1314053"/>
          </a:xfrm>
          <a:prstGeom prst="ellipse">
            <a:avLst/>
          </a:prstGeom>
          <a:solidFill>
            <a:srgbClr val="C0504D">
              <a:alpha val="2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FCCCBD6-61E1-3344-884A-E8D1CC5D2AA9}"/>
              </a:ext>
            </a:extLst>
          </p:cNvPr>
          <p:cNvSpPr/>
          <p:nvPr/>
        </p:nvSpPr>
        <p:spPr>
          <a:xfrm>
            <a:off x="2987824" y="2482801"/>
            <a:ext cx="3312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err="1">
                <a:solidFill>
                  <a:srgbClr val="C0504D"/>
                </a:solidFill>
              </a:rPr>
              <a:t>Куртосис</a:t>
            </a:r>
            <a:endParaRPr lang="ru-RU" sz="2400" dirty="0">
              <a:solidFill>
                <a:srgbClr val="C050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0B4FAC-7E13-4660-986C-4E1BF39D5450}"/>
                  </a:ext>
                </a:extLst>
              </p:cNvPr>
              <p:cNvSpPr txBox="1"/>
              <p:nvPr/>
            </p:nvSpPr>
            <p:spPr>
              <a:xfrm>
                <a:off x="2247900" y="1344085"/>
                <a:ext cx="4648200" cy="925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−3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0B4FAC-7E13-4660-986C-4E1BF39D5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900" y="1344085"/>
                <a:ext cx="4648200" cy="9258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81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Коэффициент асимметрии</a:t>
            </a:r>
            <a:r>
              <a:rPr lang="en-US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 (skewness)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056ADB34-EF39-DD43-A86E-5A1F93C321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280480" cy="285301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Коэффициентом асимметрии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случайной величины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400" dirty="0">
                    <a:solidFill>
                      <a:srgbClr val="3A3A3A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называют величину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056ADB34-EF39-DD43-A86E-5A1F93C32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280480" cy="2853016"/>
              </a:xfrm>
              <a:prstGeom prst="rect">
                <a:avLst/>
              </a:prstGeom>
              <a:blipFill>
                <a:blip r:embed="rId4"/>
                <a:stretch>
                  <a:fillRect l="-2208" t="-32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15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Коэффициент асимметрии</a:t>
            </a:r>
            <a:r>
              <a:rPr lang="en-US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 (skewness)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056ADB34-EF39-DD43-A86E-5A1F93C321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280480" cy="439248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Коэффициентом асимметрии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случайной величины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400" dirty="0">
                    <a:solidFill>
                      <a:srgbClr val="3A3A3A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называют величину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444444"/>
                    </a:solidFill>
                  </a:rPr>
                  <a:t>Если плотность распределения симметрична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то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056ADB34-EF39-DD43-A86E-5A1F93C32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280480" cy="4392488"/>
              </a:xfrm>
              <a:prstGeom prst="rect">
                <a:avLst/>
              </a:prstGeom>
              <a:blipFill>
                <a:blip r:embed="rId4"/>
                <a:stretch>
                  <a:fillRect l="-2208" t="-20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08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Коэффициент асимметрии</a:t>
            </a:r>
            <a:r>
              <a:rPr lang="en-US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 (skewness)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056ADB34-EF39-DD43-A86E-5A1F93C321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280480" cy="439248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Коэффициентом асимметрии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случайной величины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400" dirty="0">
                    <a:solidFill>
                      <a:srgbClr val="3A3A3A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называют величину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444444"/>
                    </a:solidFill>
                  </a:rPr>
                  <a:t>Если плотность распределения симметрична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endParaRPr lang="en-US" sz="2400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444444"/>
                    </a:solidFill>
                  </a:rPr>
                  <a:t>Если левый хвост тяжелее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endParaRPr lang="en-US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056ADB34-EF39-DD43-A86E-5A1F93C32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280480" cy="4392488"/>
              </a:xfrm>
              <a:prstGeom prst="rect">
                <a:avLst/>
              </a:prstGeom>
              <a:blipFill>
                <a:blip r:embed="rId4"/>
                <a:stretch>
                  <a:fillRect l="-2208" t="-20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8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Коэффициент асимметрии</a:t>
            </a:r>
            <a:r>
              <a:rPr lang="en-US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 (skewness)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056ADB34-EF39-DD43-A86E-5A1F93C321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280480" cy="439248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Коэффициентом асимметрии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случайной величины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400" dirty="0">
                    <a:solidFill>
                      <a:srgbClr val="3A3A3A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называют величину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444444"/>
                    </a:solidFill>
                  </a:rPr>
                  <a:t>Если плотность распределения симметрична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endParaRPr lang="en-US" sz="2400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444444"/>
                    </a:solidFill>
                  </a:rPr>
                  <a:t>Если левый хвост тяжелее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endParaRPr lang="en-US" sz="2400" dirty="0">
                  <a:solidFill>
                    <a:srgbClr val="3A3A3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444444"/>
                    </a:solidFill>
                  </a:rPr>
                  <a:t>Если правый хвост тяжелее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то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sz="2400" dirty="0">
                    <a:solidFill>
                      <a:srgbClr val="3A3A3A"/>
                    </a:solidFill>
                  </a:rPr>
                  <a:t> </a:t>
                </a:r>
                <a:endParaRPr lang="en-US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056ADB34-EF39-DD43-A86E-5A1F93C32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280480" cy="4392488"/>
              </a:xfrm>
              <a:prstGeom prst="rect">
                <a:avLst/>
              </a:prstGeom>
              <a:blipFill>
                <a:blip r:embed="rId4"/>
                <a:stretch>
                  <a:fillRect l="-2208" t="-20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013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933B26-7337-CE4A-8674-3BC62881D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692696"/>
            <a:ext cx="8343970" cy="2930907"/>
          </a:xfrm>
          <a:prstGeom prst="rect">
            <a:avLst/>
          </a:prstGeom>
        </p:spPr>
      </p:pic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Коэффициент асимметрии</a:t>
            </a:r>
            <a:r>
              <a:rPr lang="en-US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 (skewness)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56982" y="2941902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1BAE73-B92A-BF40-96BD-47906DBD6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8910" y="3479587"/>
            <a:ext cx="4372322" cy="282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0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Эксцесс</a:t>
            </a:r>
            <a:r>
              <a:rPr lang="ru-RU" sz="3200" b="1" dirty="0">
                <a:solidFill>
                  <a:srgbClr val="0059A9"/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и</a:t>
            </a:r>
            <a:r>
              <a:rPr lang="ru-RU" sz="3200" b="1" dirty="0">
                <a:solidFill>
                  <a:srgbClr val="0059A9"/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асимметрия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4464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Эксцесс оказывается полезным при поиске тяжёлых хвостов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en-US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79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Эксцесс и асимметрия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4464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Эксцесс оказывается полезным при поиске тяжёлых хвостов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Большое значение эксцесса сигнализирует о наличии тяжёлых хвостов и выбросов в данных 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en-US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75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Эксцесс и асимметрия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4464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Эксцесс оказывается полезным при поиске тяжёлых хвостов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Большое значение эксцесса сигнализирует о наличии тяжёлых хвостов и выбросов в данных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Коэффициент асимметрии характеризует перекос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в распределении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en-US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80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Эксцесс и асимметрия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4464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Эксцесс оказывается полезным при поиске тяжёлых хвостов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Большое значение эксцесса сигнализирует о наличии тяжёлых хвостов и выбросов в данных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Коэффициент асимметрии характеризует перекос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в распределении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Если у распределения сильный перекос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с применением стандартных статистических методов возникают сложности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en-US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20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Независимость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F6D19A32-B2C5-0F43-B384-11A6642342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4" cy="532859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444444"/>
                    </a:solidFill>
                  </a:rPr>
                  <a:t>Говорят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что </a:t>
                </a:r>
                <a:r>
                  <a:rPr lang="en-US" sz="2400" dirty="0">
                    <a:solidFill>
                      <a:srgbClr val="444444"/>
                    </a:solidFill>
                  </a:rPr>
                  <a:t>c</a:t>
                </a:r>
                <a:r>
                  <a:rPr lang="ru-RU" sz="2400" dirty="0">
                    <a:solidFill>
                      <a:srgbClr val="444444"/>
                    </a:solidFill>
                  </a:rPr>
                  <a:t>обытия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sz="2400" b="1" dirty="0">
                    <a:solidFill>
                      <a:srgbClr val="28516A"/>
                    </a:solidFill>
                  </a:rPr>
                  <a:t> независимы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если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5C5B5C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444444"/>
                    </a:solidFill>
                  </a:rPr>
                  <a:t>Говорят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что случайные величины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ru-RU" sz="2400" b="1" dirty="0">
                    <a:solidFill>
                      <a:srgbClr val="28516A"/>
                    </a:solidFill>
                  </a:rPr>
                  <a:t> независимы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если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b="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444444"/>
                    </a:solidFill>
                  </a:rPr>
                  <a:t>Можно сформулировать это же определение в терминах плотностей</a:t>
                </a:r>
                <a:r>
                  <a:rPr lang="en-US" sz="2400" dirty="0">
                    <a:solidFill>
                      <a:srgbClr val="444444"/>
                    </a:solidFill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A3A3A"/>
                    </a:solidFill>
                  </a:rPr>
                  <a:t> </a:t>
                </a:r>
                <a:endParaRPr lang="en-US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F6D19A32-B2C5-0F43-B384-11A66423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4" cy="5328592"/>
              </a:xfrm>
              <a:prstGeom prst="rect">
                <a:avLst/>
              </a:prstGeom>
              <a:blipFill>
                <a:blip r:embed="rId4"/>
                <a:stretch>
                  <a:fillRect l="-2247" t="-17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19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741755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28516A"/>
                </a:solidFill>
              </a:rPr>
              <a:t>Многомерное</a:t>
            </a:r>
            <a:r>
              <a:rPr lang="ru-RU" altLang="ru-RU" b="1" dirty="0">
                <a:solidFill>
                  <a:srgbClr val="0059A9"/>
                </a:solidFill>
              </a:rPr>
              <a:t> </a:t>
            </a:r>
            <a:r>
              <a:rPr lang="ru-RU" altLang="ru-RU" b="1" dirty="0">
                <a:solidFill>
                  <a:srgbClr val="28516A"/>
                </a:solidFill>
              </a:rPr>
              <a:t>нормальное</a:t>
            </a:r>
          </a:p>
        </p:txBody>
      </p:sp>
    </p:spTree>
    <p:extLst>
      <p:ext uri="{BB962C8B-B14F-4D97-AF65-F5344CB8AC3E}">
        <p14:creationId xmlns:p14="http://schemas.microsoft.com/office/powerpoint/2010/main" val="261071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Многомерное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нормальное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D6D6E9A-F83C-4218-9BED-F432C295EEC5}"/>
                  </a:ext>
                </a:extLst>
              </p:cNvPr>
              <p:cNvSpPr/>
              <p:nvPr/>
            </p:nvSpPr>
            <p:spPr>
              <a:xfrm>
                <a:off x="612000" y="908720"/>
                <a:ext cx="5390386" cy="8298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~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D6D6E9A-F83C-4218-9BED-F432C295E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908720"/>
                <a:ext cx="5390386" cy="829843"/>
              </a:xfrm>
              <a:prstGeom prst="rect">
                <a:avLst/>
              </a:prstGeom>
              <a:blipFill>
                <a:blip r:embed="rId4"/>
                <a:stretch>
                  <a:fillRect l="-1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20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Многомерное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нормальное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D6D6E9A-F83C-4218-9BED-F432C295EEC5}"/>
                  </a:ext>
                </a:extLst>
              </p:cNvPr>
              <p:cNvSpPr/>
              <p:nvPr/>
            </p:nvSpPr>
            <p:spPr>
              <a:xfrm>
                <a:off x="612000" y="908720"/>
                <a:ext cx="5390386" cy="8298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~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D6D6E9A-F83C-4218-9BED-F432C295E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908720"/>
                <a:ext cx="5390386" cy="829843"/>
              </a:xfrm>
              <a:prstGeom prst="rect">
                <a:avLst/>
              </a:prstGeom>
              <a:blipFill>
                <a:blip r:embed="rId4"/>
                <a:stretch>
                  <a:fillRect l="-1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40A5CBA8-D1D1-486D-862E-6A3581304FCE}"/>
                  </a:ext>
                </a:extLst>
              </p:cNvPr>
              <p:cNvSpPr/>
              <p:nvPr/>
            </p:nvSpPr>
            <p:spPr>
              <a:xfrm>
                <a:off x="539552" y="2010408"/>
                <a:ext cx="17991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40A5CBA8-D1D1-486D-862E-6A3581304F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010408"/>
                <a:ext cx="1799147" cy="461665"/>
              </a:xfrm>
              <a:prstGeom prst="rect">
                <a:avLst/>
              </a:prstGeom>
              <a:blipFill>
                <a:blip r:embed="rId5"/>
                <a:stretch>
                  <a:fillRect l="-1017"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156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Многомерное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нормальное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4173939-D971-E448-9E70-0A8E943660CA}"/>
                  </a:ext>
                </a:extLst>
              </p:cNvPr>
              <p:cNvSpPr/>
              <p:nvPr/>
            </p:nvSpPr>
            <p:spPr>
              <a:xfrm>
                <a:off x="2915816" y="3217010"/>
                <a:ext cx="17293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4173939-D971-E448-9E70-0A8E94366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3217010"/>
                <a:ext cx="1729320" cy="461665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C14747F-F6DC-9044-B8E2-6BEEB12C846C}"/>
                  </a:ext>
                </a:extLst>
              </p:cNvPr>
              <p:cNvSpPr/>
              <p:nvPr/>
            </p:nvSpPr>
            <p:spPr>
              <a:xfrm>
                <a:off x="2917703" y="3705930"/>
                <a:ext cx="17364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C14747F-F6DC-9044-B8E2-6BEEB12C8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703" y="3705930"/>
                <a:ext cx="1736437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4C518F9-A7D7-2C48-89A7-8AC7F02C1095}"/>
              </a:ext>
            </a:extLst>
          </p:cNvPr>
          <p:cNvSpPr/>
          <p:nvPr/>
        </p:nvSpPr>
        <p:spPr>
          <a:xfrm>
            <a:off x="2123728" y="2360079"/>
            <a:ext cx="33123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Математическое ожидание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E416C376-6E71-8149-8355-69298F1D36C0}"/>
              </a:ext>
            </a:extLst>
          </p:cNvPr>
          <p:cNvCxnSpPr>
            <a:cxnSpLocks/>
          </p:cNvCxnSpPr>
          <p:nvPr/>
        </p:nvCxnSpPr>
        <p:spPr>
          <a:xfrm flipH="1" flipV="1">
            <a:off x="3419872" y="1872481"/>
            <a:ext cx="216024" cy="461664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D6D6E9A-F83C-4218-9BED-F432C295EEC5}"/>
                  </a:ext>
                </a:extLst>
              </p:cNvPr>
              <p:cNvSpPr/>
              <p:nvPr/>
            </p:nvSpPr>
            <p:spPr>
              <a:xfrm>
                <a:off x="612000" y="908720"/>
                <a:ext cx="5390386" cy="8298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~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D6D6E9A-F83C-4218-9BED-F432C295E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908720"/>
                <a:ext cx="5390386" cy="829843"/>
              </a:xfrm>
              <a:prstGeom prst="rect">
                <a:avLst/>
              </a:prstGeom>
              <a:blipFill>
                <a:blip r:embed="rId6"/>
                <a:stretch>
                  <a:fillRect l="-1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40A5CBA8-D1D1-486D-862E-6A3581304FCE}"/>
                  </a:ext>
                </a:extLst>
              </p:cNvPr>
              <p:cNvSpPr/>
              <p:nvPr/>
            </p:nvSpPr>
            <p:spPr>
              <a:xfrm>
                <a:off x="539552" y="2010408"/>
                <a:ext cx="17991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40A5CBA8-D1D1-486D-862E-6A3581304F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010408"/>
                <a:ext cx="1799147" cy="461665"/>
              </a:xfrm>
              <a:prstGeom prst="rect">
                <a:avLst/>
              </a:prstGeom>
              <a:blipFill>
                <a:blip r:embed="rId7"/>
                <a:stretch>
                  <a:fillRect l="-1017"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38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Многомерное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нормальное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308003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0BB67B2-E479-9640-91DC-FA7B34F71F2B}"/>
                  </a:ext>
                </a:extLst>
              </p:cNvPr>
              <p:cNvSpPr/>
              <p:nvPr/>
            </p:nvSpPr>
            <p:spPr>
              <a:xfrm>
                <a:off x="612000" y="908720"/>
                <a:ext cx="5390386" cy="8298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~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0BB67B2-E479-9640-91DC-FA7B34F71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908720"/>
                <a:ext cx="5390386" cy="829843"/>
              </a:xfrm>
              <a:prstGeom prst="rect">
                <a:avLst/>
              </a:prstGeom>
              <a:blipFill>
                <a:blip r:embed="rId4"/>
                <a:stretch>
                  <a:fillRect l="-1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D83621B-2457-EB41-80A1-2560A18D67C1}"/>
                  </a:ext>
                </a:extLst>
              </p:cNvPr>
              <p:cNvSpPr/>
              <p:nvPr/>
            </p:nvSpPr>
            <p:spPr>
              <a:xfrm>
                <a:off x="630593" y="2056575"/>
                <a:ext cx="1630511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D83621B-2457-EB41-80A1-2560A18D6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93" y="2056575"/>
                <a:ext cx="1630511" cy="369332"/>
              </a:xfrm>
              <a:prstGeom prst="rect">
                <a:avLst/>
              </a:prstGeom>
              <a:blipFill>
                <a:blip r:embed="rId5"/>
                <a:stretch>
                  <a:fillRect l="-6343" r="-2612" b="-377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4173939-D971-E448-9E70-0A8E943660CA}"/>
                  </a:ext>
                </a:extLst>
              </p:cNvPr>
              <p:cNvSpPr/>
              <p:nvPr/>
            </p:nvSpPr>
            <p:spPr>
              <a:xfrm>
                <a:off x="4067944" y="3491615"/>
                <a:ext cx="1917961" cy="37362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4173939-D971-E448-9E70-0A8E94366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3491615"/>
                <a:ext cx="1917961" cy="373628"/>
              </a:xfrm>
              <a:prstGeom prst="rect">
                <a:avLst/>
              </a:prstGeom>
              <a:blipFill>
                <a:blip r:embed="rId6"/>
                <a:stretch>
                  <a:fillRect l="-5397" b="-180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4C518F9-A7D7-2C48-89A7-8AC7F02C1095}"/>
              </a:ext>
            </a:extLst>
          </p:cNvPr>
          <p:cNvSpPr/>
          <p:nvPr/>
        </p:nvSpPr>
        <p:spPr>
          <a:xfrm>
            <a:off x="3370741" y="2551811"/>
            <a:ext cx="33123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Ковариационная матрица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E416C376-6E71-8149-8355-69298F1D36C0}"/>
              </a:ext>
            </a:extLst>
          </p:cNvPr>
          <p:cNvCxnSpPr>
            <a:cxnSpLocks/>
          </p:cNvCxnSpPr>
          <p:nvPr/>
        </p:nvCxnSpPr>
        <p:spPr>
          <a:xfrm flipV="1">
            <a:off x="5026925" y="1955365"/>
            <a:ext cx="0" cy="522022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0B6B7892-5723-1541-8A2D-60BDA01147DB}"/>
                  </a:ext>
                </a:extLst>
              </p:cNvPr>
              <p:cNvSpPr/>
              <p:nvPr/>
            </p:nvSpPr>
            <p:spPr>
              <a:xfrm>
                <a:off x="4067944" y="4022367"/>
                <a:ext cx="1925078" cy="37433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0B6B7892-5723-1541-8A2D-60BDA01147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4022367"/>
                <a:ext cx="1925078" cy="374333"/>
              </a:xfrm>
              <a:prstGeom prst="rect">
                <a:avLst/>
              </a:prstGeom>
              <a:blipFill>
                <a:blip r:embed="rId7"/>
                <a:stretch>
                  <a:fillRect l="-5380" b="-180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8DC38DA-AF77-4042-A9CF-8DEE2A984297}"/>
                  </a:ext>
                </a:extLst>
              </p:cNvPr>
              <p:cNvSpPr/>
              <p:nvPr/>
            </p:nvSpPr>
            <p:spPr>
              <a:xfrm>
                <a:off x="4067944" y="4553824"/>
                <a:ext cx="2203488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8DC38DA-AF77-4042-A9CF-8DEE2A984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4553824"/>
                <a:ext cx="2203488" cy="369332"/>
              </a:xfrm>
              <a:prstGeom prst="rect">
                <a:avLst/>
              </a:prstGeom>
              <a:blipFill>
                <a:blip r:embed="rId8"/>
                <a:stretch>
                  <a:fillRect l="-4972" b="-278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01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1F48E0-1A1C-BB43-8DE7-884A30FFB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523" y="2082790"/>
            <a:ext cx="6466954" cy="3968888"/>
          </a:xfrm>
          <a:prstGeom prst="rect">
            <a:avLst/>
          </a:prstGeom>
        </p:spPr>
      </p:pic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Многомерное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нормальное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0BB67B2-E479-9640-91DC-FA7B34F71F2B}"/>
                  </a:ext>
                </a:extLst>
              </p:cNvPr>
              <p:cNvSpPr/>
              <p:nvPr/>
            </p:nvSpPr>
            <p:spPr>
              <a:xfrm>
                <a:off x="2646441" y="909961"/>
                <a:ext cx="3851118" cy="7714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~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</m: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0BB67B2-E479-9640-91DC-FA7B34F71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441" y="909961"/>
                <a:ext cx="3851118" cy="7714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80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Многомерное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нормальное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0BB67B2-E479-9640-91DC-FA7B34F71F2B}"/>
                  </a:ext>
                </a:extLst>
              </p:cNvPr>
              <p:cNvSpPr/>
              <p:nvPr/>
            </p:nvSpPr>
            <p:spPr>
              <a:xfrm>
                <a:off x="2646441" y="909961"/>
                <a:ext cx="3851118" cy="7714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~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</m: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0BB67B2-E479-9640-91DC-FA7B34F71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441" y="909961"/>
                <a:ext cx="3851118" cy="7714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36EC9A-AD52-3D45-AD70-F4726B1E0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720" y="1844824"/>
            <a:ext cx="4765009" cy="444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8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FEE256-7921-4949-A7F4-BAAFB7EA5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924" y="2061718"/>
            <a:ext cx="6417653" cy="4011033"/>
          </a:xfrm>
          <a:prstGeom prst="rect">
            <a:avLst/>
          </a:prstGeom>
        </p:spPr>
      </p:pic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Многомерное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нормальное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2032F091-ADFE-4008-B489-982A2D413A26}"/>
                  </a:ext>
                </a:extLst>
              </p:cNvPr>
              <p:cNvSpPr/>
              <p:nvPr/>
            </p:nvSpPr>
            <p:spPr>
              <a:xfrm>
                <a:off x="2590335" y="909961"/>
                <a:ext cx="3963329" cy="7714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~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</m: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2032F091-ADFE-4008-B489-982A2D413A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335" y="909961"/>
                <a:ext cx="3963329" cy="7714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2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Многомерное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нормальное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0BB67B2-E479-9640-91DC-FA7B34F71F2B}"/>
                  </a:ext>
                </a:extLst>
              </p:cNvPr>
              <p:cNvSpPr/>
              <p:nvPr/>
            </p:nvSpPr>
            <p:spPr>
              <a:xfrm>
                <a:off x="2646441" y="909961"/>
                <a:ext cx="3851118" cy="7714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~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</m: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0BB67B2-E479-9640-91DC-FA7B34F71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441" y="909961"/>
                <a:ext cx="3851118" cy="7714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99ADDD-0755-0244-9FD0-A451B56AA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720" y="1844825"/>
            <a:ext cx="4765009" cy="444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4232F1-4691-D049-B77B-6967DBA4D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924" y="2061718"/>
            <a:ext cx="6492428" cy="4028149"/>
          </a:xfrm>
          <a:prstGeom prst="rect">
            <a:avLst/>
          </a:prstGeom>
        </p:spPr>
      </p:pic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Многомерное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нормальное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0BB67B2-E479-9640-91DC-FA7B34F71F2B}"/>
                  </a:ext>
                </a:extLst>
              </p:cNvPr>
              <p:cNvSpPr/>
              <p:nvPr/>
            </p:nvSpPr>
            <p:spPr>
              <a:xfrm>
                <a:off x="2184775" y="937531"/>
                <a:ext cx="4774449" cy="7714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~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−6.3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−6.3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</m: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0BB67B2-E479-9640-91DC-FA7B34F71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775" y="937531"/>
                <a:ext cx="4774449" cy="7714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51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Ковариация</a:t>
            </a:r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388A060D-AEC5-0446-B2E9-916E1F9E64C2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136904" cy="48245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Ковариация – </a:t>
            </a:r>
            <a:r>
              <a:rPr lang="ru-RU" sz="2400" dirty="0">
                <a:solidFill>
                  <a:srgbClr val="444444"/>
                </a:solidFill>
              </a:rPr>
              <a:t>мера линейной зависимости двух случайных величин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вычисляется как</a:t>
            </a:r>
            <a:endParaRPr lang="en-US" sz="2400" dirty="0">
              <a:solidFill>
                <a:srgbClr val="444444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2DF5C12-E989-AC46-819E-4F17992D5FDD}"/>
                  </a:ext>
                </a:extLst>
              </p:cNvPr>
              <p:cNvSpPr/>
              <p:nvPr/>
            </p:nvSpPr>
            <p:spPr>
              <a:xfrm>
                <a:off x="683568" y="1700351"/>
                <a:ext cx="7416316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d>
                        <m:dPr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2DF5C12-E989-AC46-819E-4F17992D5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700351"/>
                <a:ext cx="7416316" cy="509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77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6F37D1-59F2-6442-863B-87D3578D2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407" y="1830035"/>
            <a:ext cx="4781632" cy="4458063"/>
          </a:xfrm>
          <a:prstGeom prst="rect">
            <a:avLst/>
          </a:prstGeom>
        </p:spPr>
      </p:pic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Многомерное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нормальное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39C62FF2-5FDB-42FD-86FE-A02E635FBC02}"/>
                  </a:ext>
                </a:extLst>
              </p:cNvPr>
              <p:cNvSpPr/>
              <p:nvPr/>
            </p:nvSpPr>
            <p:spPr>
              <a:xfrm>
                <a:off x="2184775" y="937531"/>
                <a:ext cx="4774449" cy="7714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~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−6.3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−6.3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</m: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39C62FF2-5FDB-42FD-86FE-A02E635FB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775" y="937531"/>
                <a:ext cx="4774449" cy="7714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6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Многомерное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нормальное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0BB67B2-E479-9640-91DC-FA7B34F71F2B}"/>
                  </a:ext>
                </a:extLst>
              </p:cNvPr>
              <p:cNvSpPr/>
              <p:nvPr/>
            </p:nvSpPr>
            <p:spPr>
              <a:xfrm>
                <a:off x="3319157" y="1505238"/>
                <a:ext cx="2505686" cy="1139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~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0BB67B2-E479-9640-91DC-FA7B34F71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157" y="1505238"/>
                <a:ext cx="2505686" cy="11393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бъект 5">
            <a:extLst>
              <a:ext uri="{FF2B5EF4-FFF2-40B4-BE49-F238E27FC236}">
                <a16:creationId xmlns:a16="http://schemas.microsoft.com/office/drawing/2014/main" id="{EEE2E253-591B-CC4E-B1CC-42008B9638BC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352928" cy="855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По аналогии можно определить нормальное распределение для любой размерности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en-US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11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Многомерное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нормальное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0BB67B2-E479-9640-91DC-FA7B34F71F2B}"/>
                  </a:ext>
                </a:extLst>
              </p:cNvPr>
              <p:cNvSpPr/>
              <p:nvPr/>
            </p:nvSpPr>
            <p:spPr>
              <a:xfrm>
                <a:off x="3319157" y="1505238"/>
                <a:ext cx="2505686" cy="1139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~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0BB67B2-E479-9640-91DC-FA7B34F71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157" y="1505238"/>
                <a:ext cx="2505686" cy="11393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767E33C-C08B-114D-91D5-B8564234E2C1}"/>
                  </a:ext>
                </a:extLst>
              </p:cNvPr>
              <p:cNvSpPr/>
              <p:nvPr/>
            </p:nvSpPr>
            <p:spPr>
              <a:xfrm>
                <a:off x="1255226" y="4126655"/>
                <a:ext cx="6633547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𝑎𝑟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𝑉𝑎𝑟</m:t>
                                </m:r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𝑉𝑎𝑟</m:t>
                                </m:r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767E33C-C08B-114D-91D5-B8564234E2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226" y="4126655"/>
                <a:ext cx="6633547" cy="12813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0DD7E8C9-3C37-5348-A37E-360CF88F1FB7}"/>
                  </a:ext>
                </a:extLst>
              </p:cNvPr>
              <p:cNvSpPr/>
              <p:nvPr/>
            </p:nvSpPr>
            <p:spPr>
              <a:xfrm>
                <a:off x="3405601" y="2744934"/>
                <a:ext cx="2029850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0DD7E8C9-3C37-5348-A37E-360CF88F1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601" y="2744934"/>
                <a:ext cx="2029850" cy="12813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бъект 5">
            <a:extLst>
              <a:ext uri="{FF2B5EF4-FFF2-40B4-BE49-F238E27FC236}">
                <a16:creationId xmlns:a16="http://schemas.microsoft.com/office/drawing/2014/main" id="{EEE2E253-591B-CC4E-B1CC-42008B9638BC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352928" cy="855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По аналогии можно определить нормальное распределение для любой размерности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en-US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2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Резюме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4464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Нормальное распределение довольно часто встречается на практике</a:t>
            </a:r>
          </a:p>
        </p:txBody>
      </p:sp>
    </p:spTree>
    <p:extLst>
      <p:ext uri="{BB962C8B-B14F-4D97-AF65-F5344CB8AC3E}">
        <p14:creationId xmlns:p14="http://schemas.microsoft.com/office/powerpoint/2010/main" val="28184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Резюме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4464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Нормальное распределение довольно часто встречается на практике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Важно научится хорошо с ним уметь работать</a:t>
            </a:r>
            <a:endParaRPr lang="en-US" sz="2400" dirty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55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1835696" y="116632"/>
            <a:ext cx="7301595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28516A"/>
                </a:solidFill>
              </a:rPr>
              <a:t>Ядерные</a:t>
            </a:r>
            <a:r>
              <a:rPr lang="ru-RU" altLang="ru-RU" b="1" dirty="0">
                <a:solidFill>
                  <a:srgbClr val="0059A9"/>
                </a:solidFill>
              </a:rPr>
              <a:t> </a:t>
            </a:r>
            <a:r>
              <a:rPr lang="ru-RU" altLang="ru-RU" b="1" dirty="0">
                <a:solidFill>
                  <a:srgbClr val="28516A"/>
                </a:solidFill>
              </a:rPr>
              <a:t>оценки</a:t>
            </a:r>
            <a:r>
              <a:rPr lang="ru-RU" altLang="ru-RU" b="1" dirty="0">
                <a:solidFill>
                  <a:srgbClr val="0059A9"/>
                </a:solidFill>
              </a:rPr>
              <a:t> </a:t>
            </a:r>
            <a:r>
              <a:rPr lang="ru-RU" altLang="ru-RU" b="1" dirty="0">
                <a:solidFill>
                  <a:srgbClr val="28516A"/>
                </a:solidFill>
              </a:rPr>
              <a:t>плотности</a:t>
            </a:r>
          </a:p>
        </p:txBody>
      </p:sp>
    </p:spTree>
    <p:extLst>
      <p:ext uri="{BB962C8B-B14F-4D97-AF65-F5344CB8AC3E}">
        <p14:creationId xmlns:p14="http://schemas.microsoft.com/office/powerpoint/2010/main" val="334358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Гистограмма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62AE34F3-A833-6E47-A348-4A3C5CA59883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136904" cy="18449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r>
              <a:rPr lang="ru-RU" sz="2400" b="1" dirty="0">
                <a:solidFill>
                  <a:srgbClr val="28516A"/>
                </a:solidFill>
              </a:rPr>
              <a:t>Гистограмма – </a:t>
            </a:r>
            <a:r>
              <a:rPr lang="ru-RU" sz="2400" dirty="0">
                <a:solidFill>
                  <a:srgbClr val="444444"/>
                </a:solidFill>
              </a:rPr>
              <a:t>простейший непараметрический способ получить оценку плотности распределения 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r>
              <a:rPr lang="ru-RU" sz="2400" dirty="0">
                <a:solidFill>
                  <a:srgbClr val="444444"/>
                </a:solidFill>
              </a:rPr>
              <a:t>Непараметрический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так как не выдвигается никаких предположений о виде распределения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158178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Гистограмма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62AE34F3-A833-6E47-A348-4A3C5CA59883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136904" cy="18449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r>
              <a:rPr lang="ru-RU" sz="2400" b="1" dirty="0">
                <a:solidFill>
                  <a:srgbClr val="28516A"/>
                </a:solidFill>
              </a:rPr>
              <a:t>Гистограмма – </a:t>
            </a:r>
            <a:r>
              <a:rPr lang="ru-RU" sz="2400" dirty="0">
                <a:solidFill>
                  <a:srgbClr val="444444"/>
                </a:solidFill>
              </a:rPr>
              <a:t>простейший непараметрический способ получить оценку плотности распределения 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r>
              <a:rPr lang="ru-RU" sz="2400" dirty="0">
                <a:solidFill>
                  <a:srgbClr val="444444"/>
                </a:solidFill>
              </a:rPr>
              <a:t>Непараметрический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так как не выдвигается никаких предположений о виде распределения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C7D3F3-9959-6D41-88D3-2B0A0AC43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86569" y="2852936"/>
            <a:ext cx="4731213" cy="3096344"/>
          </a:xfrm>
          <a:prstGeom prst="rect">
            <a:avLst/>
          </a:prstGeo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84B8DEC5-BEAC-8E45-BD4B-503A0717C733}"/>
              </a:ext>
            </a:extLst>
          </p:cNvPr>
          <p:cNvSpPr txBox="1">
            <a:spLocks/>
          </p:cNvSpPr>
          <p:nvPr/>
        </p:nvSpPr>
        <p:spPr>
          <a:xfrm>
            <a:off x="5364088" y="5916421"/>
            <a:ext cx="2023821" cy="4050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28516A"/>
                </a:solidFill>
              </a:rPr>
              <a:t>Значения 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FE7AE2AF-E9FA-B845-9224-74F8B21EBD35}"/>
              </a:ext>
            </a:extLst>
          </p:cNvPr>
          <p:cNvSpPr txBox="1">
            <a:spLocks/>
          </p:cNvSpPr>
          <p:nvPr/>
        </p:nvSpPr>
        <p:spPr>
          <a:xfrm>
            <a:off x="892629" y="3789040"/>
            <a:ext cx="2562972" cy="12241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28516A"/>
                </a:solidFill>
              </a:rPr>
              <a:t>Сколько значений попали в текущий отрезок (бин)</a:t>
            </a:r>
          </a:p>
        </p:txBody>
      </p:sp>
    </p:spTree>
    <p:extLst>
      <p:ext uri="{BB962C8B-B14F-4D97-AF65-F5344CB8AC3E}">
        <p14:creationId xmlns:p14="http://schemas.microsoft.com/office/powerpoint/2010/main" val="352497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325E194F-44F0-49B5-8BBF-21C4CC7292A1}"/>
              </a:ext>
            </a:extLst>
          </p:cNvPr>
          <p:cNvSpPr/>
          <p:nvPr/>
        </p:nvSpPr>
        <p:spPr>
          <a:xfrm>
            <a:off x="1071402" y="764705"/>
            <a:ext cx="6990813" cy="95581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  <a:ea typeface="DIN Alternate Bold"/>
              <a:cs typeface="DIN Alternate Bold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C359591-AA27-46B8-B4DC-180441270C88}"/>
              </a:ext>
            </a:extLst>
          </p:cNvPr>
          <p:cNvGrpSpPr/>
          <p:nvPr/>
        </p:nvGrpSpPr>
        <p:grpSpPr>
          <a:xfrm>
            <a:off x="1071403" y="775949"/>
            <a:ext cx="6990812" cy="944573"/>
            <a:chOff x="991117" y="775949"/>
            <a:chExt cx="6990812" cy="944573"/>
          </a:xfrm>
          <a:noFill/>
        </p:grpSpPr>
        <p:sp>
          <p:nvSpPr>
            <p:cNvPr id="5" name="Rectangle">
              <a:extLst>
                <a:ext uri="{FF2B5EF4-FFF2-40B4-BE49-F238E27FC236}">
                  <a16:creationId xmlns:a16="http://schemas.microsoft.com/office/drawing/2014/main" id="{D1645317-EC74-534B-8DB7-7B0D5FAF53EA}"/>
                </a:ext>
              </a:extLst>
            </p:cNvPr>
            <p:cNvSpPr/>
            <p:nvPr/>
          </p:nvSpPr>
          <p:spPr>
            <a:xfrm>
              <a:off x="991117" y="775949"/>
              <a:ext cx="6990812" cy="944573"/>
            </a:xfrm>
            <a:prstGeom prst="rect">
              <a:avLst/>
            </a:prstGeom>
            <a:grpFill/>
            <a:ln w="12700">
              <a:miter lim="400000"/>
            </a:ln>
            <a:effectLst>
              <a:outerShdw blurRad="190500" dist="76200" dir="5400000" rotWithShape="0">
                <a:srgbClr val="000000">
                  <a:alpha val="44711"/>
                </a:srgbClr>
              </a:outerShdw>
            </a:effectLst>
          </p:spPr>
          <p:txBody>
            <a:bodyPr lIns="0" tIns="0" rIns="0" bIns="0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Объект 5">
                  <a:extLst>
                    <a:ext uri="{FF2B5EF4-FFF2-40B4-BE49-F238E27FC236}">
                      <a16:creationId xmlns:a16="http://schemas.microsoft.com/office/drawing/2014/main" id="{9DB3C39E-57D3-F843-B54E-3AB7654AF24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339343" y="998455"/>
                  <a:ext cx="6294360" cy="499561"/>
                </a:xfrm>
                <a:prstGeom prst="rect">
                  <a:avLst/>
                </a:prstGeom>
                <a:grpFill/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r>
                    <a:rPr lang="ru-RU" sz="2400" b="1" dirty="0">
                      <a:solidFill>
                        <a:srgbClr val="28516A"/>
                      </a:solidFill>
                    </a:rPr>
                    <a:t>Пример</a:t>
                  </a:r>
                  <a:r>
                    <a:rPr lang="en-US" sz="2400" b="1" dirty="0">
                      <a:solidFill>
                        <a:srgbClr val="28516A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sz="2400" b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a14:m>
                  <a:r>
                    <a:rPr lang="en-US" sz="2400" dirty="0">
                      <a:solidFill>
                        <a:srgbClr val="28516A"/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sz="2400" dirty="0">
                      <a:solidFill>
                        <a:srgbClr val="28516A"/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Объект 5">
                  <a:extLst>
                    <a:ext uri="{FF2B5EF4-FFF2-40B4-BE49-F238E27FC236}">
                      <a16:creationId xmlns:a16="http://schemas.microsoft.com/office/drawing/2014/main" id="{9DB3C39E-57D3-F843-B54E-3AB7654AF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9343" y="998455"/>
                  <a:ext cx="6294360" cy="499561"/>
                </a:xfrm>
                <a:prstGeom prst="rect">
                  <a:avLst/>
                </a:prstGeom>
                <a:blipFill>
                  <a:blip r:embed="rId4"/>
                  <a:stretch>
                    <a:fillRect l="-3004" t="-18293" r="-1647" b="-1097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B29AE02-A89A-B14E-A538-E6A02C0271C4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Гистограмма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D12A0EE0-13C6-7244-9944-AD68EBD1CDA7}"/>
                  </a:ext>
                </a:extLst>
              </p:cNvPr>
              <p:cNvSpPr/>
              <p:nvPr/>
            </p:nvSpPr>
            <p:spPr>
              <a:xfrm>
                <a:off x="2124587" y="1968620"/>
                <a:ext cx="4929298" cy="986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1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2400" b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400" b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1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b="1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b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b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sz="2400" b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2400" b="1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b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D12A0EE0-13C6-7244-9944-AD68EBD1CD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587" y="1968620"/>
                <a:ext cx="4929298" cy="986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62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325E194F-44F0-49B5-8BBF-21C4CC7292A1}"/>
              </a:ext>
            </a:extLst>
          </p:cNvPr>
          <p:cNvSpPr/>
          <p:nvPr/>
        </p:nvSpPr>
        <p:spPr>
          <a:xfrm>
            <a:off x="1071402" y="764705"/>
            <a:ext cx="6990813" cy="95581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  <a:ea typeface="DIN Alternate Bold"/>
              <a:cs typeface="DIN Alternate Bold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C359591-AA27-46B8-B4DC-180441270C88}"/>
              </a:ext>
            </a:extLst>
          </p:cNvPr>
          <p:cNvGrpSpPr/>
          <p:nvPr/>
        </p:nvGrpSpPr>
        <p:grpSpPr>
          <a:xfrm>
            <a:off x="1071403" y="775949"/>
            <a:ext cx="6990812" cy="944573"/>
            <a:chOff x="991117" y="775949"/>
            <a:chExt cx="6990812" cy="944573"/>
          </a:xfrm>
          <a:noFill/>
        </p:grpSpPr>
        <p:sp>
          <p:nvSpPr>
            <p:cNvPr id="5" name="Rectangle">
              <a:extLst>
                <a:ext uri="{FF2B5EF4-FFF2-40B4-BE49-F238E27FC236}">
                  <a16:creationId xmlns:a16="http://schemas.microsoft.com/office/drawing/2014/main" id="{D1645317-EC74-534B-8DB7-7B0D5FAF53EA}"/>
                </a:ext>
              </a:extLst>
            </p:cNvPr>
            <p:cNvSpPr/>
            <p:nvPr/>
          </p:nvSpPr>
          <p:spPr>
            <a:xfrm>
              <a:off x="991117" y="775949"/>
              <a:ext cx="6990812" cy="944573"/>
            </a:xfrm>
            <a:prstGeom prst="rect">
              <a:avLst/>
            </a:prstGeom>
            <a:grpFill/>
            <a:ln w="12700">
              <a:miter lim="400000"/>
            </a:ln>
            <a:effectLst>
              <a:outerShdw blurRad="190500" dist="76200" dir="5400000" rotWithShape="0">
                <a:srgbClr val="000000">
                  <a:alpha val="44711"/>
                </a:srgbClr>
              </a:outerShdw>
            </a:effectLst>
          </p:spPr>
          <p:txBody>
            <a:bodyPr lIns="0" tIns="0" rIns="0" bIns="0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Объект 5">
                  <a:extLst>
                    <a:ext uri="{FF2B5EF4-FFF2-40B4-BE49-F238E27FC236}">
                      <a16:creationId xmlns:a16="http://schemas.microsoft.com/office/drawing/2014/main" id="{9DB3C39E-57D3-F843-B54E-3AB7654AF24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339343" y="998455"/>
                  <a:ext cx="6294360" cy="499561"/>
                </a:xfrm>
                <a:prstGeom prst="rect">
                  <a:avLst/>
                </a:prstGeom>
                <a:grpFill/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r>
                    <a:rPr lang="ru-RU" sz="2400" b="1" dirty="0">
                      <a:solidFill>
                        <a:srgbClr val="28516A"/>
                      </a:solidFill>
                    </a:rPr>
                    <a:t>Пример</a:t>
                  </a:r>
                  <a:r>
                    <a:rPr lang="en-US" sz="2400" b="1" dirty="0">
                      <a:solidFill>
                        <a:srgbClr val="28516A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sz="2400" b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a14:m>
                  <a:r>
                    <a:rPr lang="en-US" sz="2400" dirty="0">
                      <a:solidFill>
                        <a:srgbClr val="28516A"/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sz="2400" dirty="0">
                      <a:solidFill>
                        <a:srgbClr val="28516A"/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Объект 5">
                  <a:extLst>
                    <a:ext uri="{FF2B5EF4-FFF2-40B4-BE49-F238E27FC236}">
                      <a16:creationId xmlns:a16="http://schemas.microsoft.com/office/drawing/2014/main" id="{9DB3C39E-57D3-F843-B54E-3AB7654AF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9343" y="998455"/>
                  <a:ext cx="6294360" cy="499561"/>
                </a:xfrm>
                <a:prstGeom prst="rect">
                  <a:avLst/>
                </a:prstGeom>
                <a:blipFill>
                  <a:blip r:embed="rId4"/>
                  <a:stretch>
                    <a:fillRect l="-3004" t="-18293" r="-1647" b="-1097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B29AE02-A89A-B14E-A538-E6A02C0271C4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Гистограмма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D12A0EE0-13C6-7244-9944-AD68EBD1CDA7}"/>
                  </a:ext>
                </a:extLst>
              </p:cNvPr>
              <p:cNvSpPr/>
              <p:nvPr/>
            </p:nvSpPr>
            <p:spPr>
              <a:xfrm>
                <a:off x="2124587" y="1968620"/>
                <a:ext cx="4929298" cy="986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1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2400" b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400" b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1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b="1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b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b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sz="2400" b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2400" b="1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b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D12A0EE0-13C6-7244-9944-AD68EBD1CD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587" y="1968620"/>
                <a:ext cx="4929298" cy="986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FA32AFED-524B-634F-8945-6EF2375C2BC8}"/>
              </a:ext>
            </a:extLst>
          </p:cNvPr>
          <p:cNvSpPr/>
          <p:nvPr/>
        </p:nvSpPr>
        <p:spPr>
          <a:xfrm>
            <a:off x="4572000" y="2982570"/>
            <a:ext cx="41525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  <a:buClr>
                <a:srgbClr val="28516A"/>
              </a:buClr>
            </a:pPr>
            <a:r>
              <a:rPr lang="en-US" sz="2400" dirty="0">
                <a:solidFill>
                  <a:srgbClr val="444444"/>
                </a:solidFill>
              </a:rPr>
              <a:t>C</a:t>
            </a:r>
            <a:r>
              <a:rPr lang="ru-RU" sz="2400" dirty="0" err="1">
                <a:solidFill>
                  <a:srgbClr val="444444"/>
                </a:solidFill>
              </a:rPr>
              <a:t>кобки</a:t>
            </a:r>
            <a:r>
              <a:rPr lang="ru-RU" sz="2400" dirty="0">
                <a:solidFill>
                  <a:srgbClr val="444444"/>
                </a:solidFill>
              </a:rPr>
              <a:t> – индикаторная функция</a:t>
            </a:r>
            <a:r>
              <a:rPr lang="en-US" sz="2400" dirty="0">
                <a:solidFill>
                  <a:srgbClr val="444444"/>
                </a:solidFill>
              </a:rPr>
              <a:t>:</a:t>
            </a:r>
            <a:endParaRPr lang="ru-RU" sz="2400" dirty="0">
              <a:solidFill>
                <a:srgbClr val="44444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77731B7D-BB81-FB48-A434-4928DA85DF1D}"/>
                  </a:ext>
                </a:extLst>
              </p:cNvPr>
              <p:cNvSpPr/>
              <p:nvPr/>
            </p:nvSpPr>
            <p:spPr>
              <a:xfrm>
                <a:off x="4888532" y="5445308"/>
                <a:ext cx="191571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77731B7D-BB81-FB48-A434-4928DA85D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532" y="5445308"/>
                <a:ext cx="1915716" cy="6001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D414A90-DB25-3845-917F-19E9F1CF2BEB}"/>
              </a:ext>
            </a:extLst>
          </p:cNvPr>
          <p:cNvSpPr/>
          <p:nvPr/>
        </p:nvSpPr>
        <p:spPr>
          <a:xfrm>
            <a:off x="4572000" y="4925909"/>
            <a:ext cx="46355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Размер </a:t>
            </a:r>
            <a:r>
              <a:rPr lang="ru-RU" sz="2400" dirty="0" err="1">
                <a:solidFill>
                  <a:srgbClr val="444444"/>
                </a:solidFill>
              </a:rPr>
              <a:t>бина</a:t>
            </a:r>
            <a:r>
              <a:rPr lang="ru-RU" sz="2400" dirty="0">
                <a:solidFill>
                  <a:srgbClr val="444444"/>
                </a:solidFill>
              </a:rPr>
              <a:t> (длина отрезка)</a:t>
            </a:r>
            <a:r>
              <a:rPr lang="en-US" sz="2400" dirty="0">
                <a:solidFill>
                  <a:srgbClr val="444444"/>
                </a:solidFill>
              </a:rPr>
              <a:t>:</a:t>
            </a:r>
            <a:endParaRPr lang="ru-RU" sz="2400" dirty="0">
              <a:solidFill>
                <a:srgbClr val="444444"/>
              </a:solidFill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9A5C471-3CAB-4CCF-A3C7-984693C1A53F}"/>
              </a:ext>
            </a:extLst>
          </p:cNvPr>
          <p:cNvGrpSpPr/>
          <p:nvPr/>
        </p:nvGrpSpPr>
        <p:grpSpPr>
          <a:xfrm>
            <a:off x="4888532" y="3883533"/>
            <a:ext cx="1781751" cy="1094302"/>
            <a:chOff x="5284882" y="3809858"/>
            <a:chExt cx="1781751" cy="10943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915DD199-7B2E-49AC-B648-EB27FD46E049}"/>
                    </a:ext>
                  </a:extLst>
                </p:cNvPr>
                <p:cNvSpPr/>
                <p:nvPr/>
              </p:nvSpPr>
              <p:spPr>
                <a:xfrm>
                  <a:off x="5284882" y="3809858"/>
                  <a:ext cx="1781751" cy="600164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правда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Прямоугольник 56">
                  <a:extLst>
                    <a:ext uri="{FF2B5EF4-FFF2-40B4-BE49-F238E27FC236}">
                      <a16:creationId xmlns:a16="http://schemas.microsoft.com/office/drawing/2014/main" id="{0E90AFA2-1C69-3A43-AB2E-29B67988A5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4882" y="3809858"/>
                  <a:ext cx="1781751" cy="60016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Прямоугольник 16">
                  <a:extLst>
                    <a:ext uri="{FF2B5EF4-FFF2-40B4-BE49-F238E27FC236}">
                      <a16:creationId xmlns:a16="http://schemas.microsoft.com/office/drawing/2014/main" id="{973B4703-4DB1-49F2-90E5-12A4F361ADD1}"/>
                    </a:ext>
                  </a:extLst>
                </p:cNvPr>
                <p:cNvSpPr/>
                <p:nvPr/>
              </p:nvSpPr>
              <p:spPr>
                <a:xfrm>
                  <a:off x="5284882" y="4303996"/>
                  <a:ext cx="1583832" cy="600164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ложь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Прямоугольник 58">
                  <a:extLst>
                    <a:ext uri="{FF2B5EF4-FFF2-40B4-BE49-F238E27FC236}">
                      <a16:creationId xmlns:a16="http://schemas.microsoft.com/office/drawing/2014/main" id="{EA33AC93-58EC-1244-923D-672AE8BE94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4882" y="4303996"/>
                  <a:ext cx="1583832" cy="60016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3240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Ковариация</a:t>
            </a:r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388A060D-AEC5-0446-B2E9-916E1F9E64C2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136904" cy="48245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Ковариация – </a:t>
            </a:r>
            <a:r>
              <a:rPr lang="ru-RU" sz="2400" dirty="0">
                <a:solidFill>
                  <a:srgbClr val="444444"/>
                </a:solidFill>
              </a:rPr>
              <a:t>мера линейной зависимости двух случайных величин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вычисляется как</a:t>
            </a:r>
            <a:endParaRPr lang="en-US" sz="2400" dirty="0">
              <a:solidFill>
                <a:srgbClr val="444444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>
                <a:solidFill>
                  <a:srgbClr val="444444"/>
                </a:solidFill>
              </a:rPr>
              <a:t>По аналогии с дисперсией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раскрыв скобки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получаем более простую формулу для вычисления</a:t>
            </a:r>
            <a:r>
              <a:rPr lang="en-US" sz="2400" dirty="0">
                <a:solidFill>
                  <a:srgbClr val="444444"/>
                </a:solidFill>
              </a:rPr>
              <a:t>:</a:t>
            </a:r>
          </a:p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2DF5C12-E989-AC46-819E-4F17992D5FDD}"/>
                  </a:ext>
                </a:extLst>
              </p:cNvPr>
              <p:cNvSpPr/>
              <p:nvPr/>
            </p:nvSpPr>
            <p:spPr>
              <a:xfrm>
                <a:off x="683568" y="1700351"/>
                <a:ext cx="7416316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d>
                        <m:dPr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2DF5C12-E989-AC46-819E-4F17992D5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700351"/>
                <a:ext cx="7416316" cy="509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3ED405E-5042-5F4B-ABA6-95E5E54F849C}"/>
                  </a:ext>
                </a:extLst>
              </p:cNvPr>
              <p:cNvSpPr/>
              <p:nvPr/>
            </p:nvSpPr>
            <p:spPr>
              <a:xfrm>
                <a:off x="546627" y="3561047"/>
                <a:ext cx="5704960" cy="41684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d>
                        <m:dPr>
                          <m:endChr m:val="]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3ED405E-5042-5F4B-ABA6-95E5E54F8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27" y="3561047"/>
                <a:ext cx="5704960" cy="4168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210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">
            <a:extLst>
              <a:ext uri="{FF2B5EF4-FFF2-40B4-BE49-F238E27FC236}">
                <a16:creationId xmlns:a16="http://schemas.microsoft.com/office/drawing/2014/main" id="{325E194F-44F0-49B5-8BBF-21C4CC7292A1}"/>
              </a:ext>
            </a:extLst>
          </p:cNvPr>
          <p:cNvSpPr/>
          <p:nvPr/>
        </p:nvSpPr>
        <p:spPr>
          <a:xfrm>
            <a:off x="1071402" y="764705"/>
            <a:ext cx="6990813" cy="95581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  <a:ea typeface="DIN Alternate Bold"/>
              <a:cs typeface="DIN Alternate Bold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C359591-AA27-46B8-B4DC-180441270C88}"/>
              </a:ext>
            </a:extLst>
          </p:cNvPr>
          <p:cNvGrpSpPr/>
          <p:nvPr/>
        </p:nvGrpSpPr>
        <p:grpSpPr>
          <a:xfrm>
            <a:off x="1071403" y="775949"/>
            <a:ext cx="6990812" cy="944573"/>
            <a:chOff x="991117" y="775949"/>
            <a:chExt cx="6990812" cy="944573"/>
          </a:xfrm>
          <a:noFill/>
        </p:grpSpPr>
        <p:sp>
          <p:nvSpPr>
            <p:cNvPr id="5" name="Rectangle">
              <a:extLst>
                <a:ext uri="{FF2B5EF4-FFF2-40B4-BE49-F238E27FC236}">
                  <a16:creationId xmlns:a16="http://schemas.microsoft.com/office/drawing/2014/main" id="{D1645317-EC74-534B-8DB7-7B0D5FAF53EA}"/>
                </a:ext>
              </a:extLst>
            </p:cNvPr>
            <p:cNvSpPr/>
            <p:nvPr/>
          </p:nvSpPr>
          <p:spPr>
            <a:xfrm>
              <a:off x="991117" y="775949"/>
              <a:ext cx="6990812" cy="944573"/>
            </a:xfrm>
            <a:prstGeom prst="rect">
              <a:avLst/>
            </a:prstGeom>
            <a:grpFill/>
            <a:ln w="12700">
              <a:miter lim="400000"/>
            </a:ln>
            <a:effectLst>
              <a:outerShdw blurRad="190500" dist="76200" dir="5400000" rotWithShape="0">
                <a:srgbClr val="000000">
                  <a:alpha val="44711"/>
                </a:srgbClr>
              </a:outerShdw>
            </a:effectLst>
          </p:spPr>
          <p:txBody>
            <a:bodyPr lIns="0" tIns="0" rIns="0" bIns="0" anchor="ctr"/>
            <a:lstStyle/>
            <a:p>
              <a:pPr algn="ctr">
                <a:spcBef>
                  <a:spcPts val="0"/>
                </a:spcBef>
                <a:defRPr sz="1600" spc="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Объект 5">
                  <a:extLst>
                    <a:ext uri="{FF2B5EF4-FFF2-40B4-BE49-F238E27FC236}">
                      <a16:creationId xmlns:a16="http://schemas.microsoft.com/office/drawing/2014/main" id="{9DB3C39E-57D3-F843-B54E-3AB7654AF24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339343" y="998455"/>
                  <a:ext cx="6294360" cy="499561"/>
                </a:xfrm>
                <a:prstGeom prst="rect">
                  <a:avLst/>
                </a:prstGeom>
                <a:grpFill/>
              </p:spPr>
              <p:txBody>
                <a:bodyPr vert="horz" lIns="0" tIns="0" rIns="0" bIns="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spcAft>
                      <a:spcPts val="1800"/>
                    </a:spcAft>
                    <a:buNone/>
                  </a:pPr>
                  <a:r>
                    <a:rPr lang="ru-RU" sz="2400" b="1" dirty="0">
                      <a:solidFill>
                        <a:srgbClr val="28516A"/>
                      </a:solidFill>
                    </a:rPr>
                    <a:t>Пример</a:t>
                  </a:r>
                  <a:r>
                    <a:rPr lang="en-US" sz="2400" b="1" dirty="0">
                      <a:solidFill>
                        <a:srgbClr val="28516A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sz="2400" b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a14:m>
                  <a:r>
                    <a:rPr lang="en-US" sz="2400" dirty="0">
                      <a:solidFill>
                        <a:srgbClr val="28516A"/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sz="2400" dirty="0">
                      <a:solidFill>
                        <a:srgbClr val="28516A"/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Объект 5">
                  <a:extLst>
                    <a:ext uri="{FF2B5EF4-FFF2-40B4-BE49-F238E27FC236}">
                      <a16:creationId xmlns:a16="http://schemas.microsoft.com/office/drawing/2014/main" id="{9DB3C39E-57D3-F843-B54E-3AB7654AF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9343" y="998455"/>
                  <a:ext cx="6294360" cy="499561"/>
                </a:xfrm>
                <a:prstGeom prst="rect">
                  <a:avLst/>
                </a:prstGeom>
                <a:blipFill>
                  <a:blip r:embed="rId4"/>
                  <a:stretch>
                    <a:fillRect l="-3004" t="-18293" r="-1647" b="-1097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B29AE02-A89A-B14E-A538-E6A02C0271C4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Гистограмма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2166A0F-83F8-1E4F-8ACE-9E4CE1C293F1}"/>
                  </a:ext>
                </a:extLst>
              </p:cNvPr>
              <p:cNvSpPr/>
              <p:nvPr/>
            </p:nvSpPr>
            <p:spPr>
              <a:xfrm>
                <a:off x="365323" y="2903789"/>
                <a:ext cx="971228" cy="4824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2166A0F-83F8-1E4F-8ACE-9E4CE1C29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3" y="2903789"/>
                <a:ext cx="971228" cy="4824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7A25E8B-93F5-804E-A61E-6658B7DEF150}"/>
                  </a:ext>
                </a:extLst>
              </p:cNvPr>
              <p:cNvSpPr/>
              <p:nvPr/>
            </p:nvSpPr>
            <p:spPr>
              <a:xfrm>
                <a:off x="3989007" y="5717482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59A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7A25E8B-93F5-804E-A61E-6658B7DEF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007" y="5717482"/>
                <a:ext cx="44242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483DC85-F938-4D11-9C11-ABBAE1066574}"/>
              </a:ext>
            </a:extLst>
          </p:cNvPr>
          <p:cNvGrpSpPr/>
          <p:nvPr/>
        </p:nvGrpSpPr>
        <p:grpSpPr>
          <a:xfrm>
            <a:off x="4888532" y="3883533"/>
            <a:ext cx="1781751" cy="1094302"/>
            <a:chOff x="5284882" y="3809858"/>
            <a:chExt cx="1781751" cy="10943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Прямоугольник 56">
                  <a:extLst>
                    <a:ext uri="{FF2B5EF4-FFF2-40B4-BE49-F238E27FC236}">
                      <a16:creationId xmlns:a16="http://schemas.microsoft.com/office/drawing/2014/main" id="{0E90AFA2-1C69-3A43-AB2E-29B67988A51F}"/>
                    </a:ext>
                  </a:extLst>
                </p:cNvPr>
                <p:cNvSpPr/>
                <p:nvPr/>
              </p:nvSpPr>
              <p:spPr>
                <a:xfrm>
                  <a:off x="5284882" y="3809858"/>
                  <a:ext cx="1781751" cy="600164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правда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RU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Прямоугольник 56">
                  <a:extLst>
                    <a:ext uri="{FF2B5EF4-FFF2-40B4-BE49-F238E27FC236}">
                      <a16:creationId xmlns:a16="http://schemas.microsoft.com/office/drawing/2014/main" id="{0E90AFA2-1C69-3A43-AB2E-29B67988A5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4882" y="3809858"/>
                  <a:ext cx="1781751" cy="60016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Прямоугольник 58">
                  <a:extLst>
                    <a:ext uri="{FF2B5EF4-FFF2-40B4-BE49-F238E27FC236}">
                      <a16:creationId xmlns:a16="http://schemas.microsoft.com/office/drawing/2014/main" id="{EA33AC93-58EC-1244-923D-672AE8BE94D2}"/>
                    </a:ext>
                  </a:extLst>
                </p:cNvPr>
                <p:cNvSpPr/>
                <p:nvPr/>
              </p:nvSpPr>
              <p:spPr>
                <a:xfrm>
                  <a:off x="5284882" y="4303996"/>
                  <a:ext cx="1583832" cy="600164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400" b="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ложь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Прямоугольник 58">
                  <a:extLst>
                    <a:ext uri="{FF2B5EF4-FFF2-40B4-BE49-F238E27FC236}">
                      <a16:creationId xmlns:a16="http://schemas.microsoft.com/office/drawing/2014/main" id="{EA33AC93-58EC-1244-923D-672AE8BE94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4882" y="4303996"/>
                  <a:ext cx="1583832" cy="60016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FA32AFED-524B-634F-8945-6EF2375C2BC8}"/>
              </a:ext>
            </a:extLst>
          </p:cNvPr>
          <p:cNvSpPr/>
          <p:nvPr/>
        </p:nvSpPr>
        <p:spPr>
          <a:xfrm>
            <a:off x="4572000" y="2982570"/>
            <a:ext cx="41525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  <a:buClr>
                <a:srgbClr val="28516A"/>
              </a:buClr>
            </a:pPr>
            <a:r>
              <a:rPr lang="en-US" sz="2400" dirty="0">
                <a:solidFill>
                  <a:srgbClr val="444444"/>
                </a:solidFill>
              </a:rPr>
              <a:t>C</a:t>
            </a:r>
            <a:r>
              <a:rPr lang="ru-RU" sz="2400" dirty="0" err="1">
                <a:solidFill>
                  <a:srgbClr val="444444"/>
                </a:solidFill>
              </a:rPr>
              <a:t>кобки</a:t>
            </a:r>
            <a:r>
              <a:rPr lang="ru-RU" sz="2400" dirty="0">
                <a:solidFill>
                  <a:srgbClr val="444444"/>
                </a:solidFill>
              </a:rPr>
              <a:t> – индикаторная функция</a:t>
            </a:r>
            <a:r>
              <a:rPr lang="en-US" sz="2400" dirty="0">
                <a:solidFill>
                  <a:srgbClr val="444444"/>
                </a:solidFill>
              </a:rPr>
              <a:t>:</a:t>
            </a:r>
            <a:endParaRPr lang="ru-RU" sz="2400" dirty="0">
              <a:solidFill>
                <a:srgbClr val="44444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77731B7D-BB81-FB48-A434-4928DA85DF1D}"/>
                  </a:ext>
                </a:extLst>
              </p:cNvPr>
              <p:cNvSpPr/>
              <p:nvPr/>
            </p:nvSpPr>
            <p:spPr>
              <a:xfrm>
                <a:off x="4888532" y="5445308"/>
                <a:ext cx="1915716" cy="6001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77731B7D-BB81-FB48-A434-4928DA85D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532" y="5445308"/>
                <a:ext cx="1915716" cy="6001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D414A90-DB25-3845-917F-19E9F1CF2BEB}"/>
              </a:ext>
            </a:extLst>
          </p:cNvPr>
          <p:cNvSpPr/>
          <p:nvPr/>
        </p:nvSpPr>
        <p:spPr>
          <a:xfrm>
            <a:off x="4572000" y="4925909"/>
            <a:ext cx="46355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444444"/>
                </a:solidFill>
              </a:rPr>
              <a:t>Размер </a:t>
            </a:r>
            <a:r>
              <a:rPr lang="ru-RU" sz="2400" dirty="0" err="1">
                <a:solidFill>
                  <a:srgbClr val="444444"/>
                </a:solidFill>
              </a:rPr>
              <a:t>бина</a:t>
            </a:r>
            <a:r>
              <a:rPr lang="ru-RU" sz="2400" dirty="0">
                <a:solidFill>
                  <a:srgbClr val="444444"/>
                </a:solidFill>
              </a:rPr>
              <a:t> (длина отрезка)</a:t>
            </a:r>
            <a:r>
              <a:rPr lang="en-US" sz="2400" dirty="0">
                <a:solidFill>
                  <a:srgbClr val="444444"/>
                </a:solidFill>
              </a:rPr>
              <a:t>:</a:t>
            </a:r>
            <a:endParaRPr lang="ru-RU" sz="2400" dirty="0">
              <a:solidFill>
                <a:srgbClr val="44444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9B0D2-FB4B-B945-950E-02D93FAAE1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072" y="2788247"/>
            <a:ext cx="3225800" cy="3390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D12A0EE0-13C6-7244-9944-AD68EBD1CDA7}"/>
                  </a:ext>
                </a:extLst>
              </p:cNvPr>
              <p:cNvSpPr/>
              <p:nvPr/>
            </p:nvSpPr>
            <p:spPr>
              <a:xfrm>
                <a:off x="2124587" y="1968620"/>
                <a:ext cx="4929298" cy="986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1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2400" b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400" b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1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b="1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b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b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sz="2400" b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2400" b="1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b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D12A0EE0-13C6-7244-9944-AD68EBD1CD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587" y="1968620"/>
                <a:ext cx="4929298" cy="98655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87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Гистограмма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62AE34F3-A833-6E47-A348-4A3C5CA598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4" cy="225417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444444"/>
                    </a:solidFill>
                  </a:rPr>
                  <a:t>Длина интервала</a:t>
                </a:r>
                <a:r>
                  <a:rPr lang="en-US" sz="2400" dirty="0">
                    <a:solidFill>
                      <a:srgbClr val="44444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en-US" sz="2400" dirty="0">
                    <a:solidFill>
                      <a:srgbClr val="444444"/>
                    </a:solidFill>
                  </a:rPr>
                  <a:t>(</a:t>
                </a:r>
                <a:r>
                  <a:rPr lang="ru-RU" sz="2400" dirty="0" err="1">
                    <a:solidFill>
                      <a:srgbClr val="444444"/>
                    </a:solidFill>
                  </a:rPr>
                  <a:t>бина</a:t>
                </a:r>
                <a:r>
                  <a:rPr lang="ru-RU" sz="2400" dirty="0">
                    <a:solidFill>
                      <a:srgbClr val="444444"/>
                    </a:solidFill>
                  </a:rPr>
                  <a:t>) должна быть достаточно большой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чтобы в него попало существенное число наблюдений</a:t>
                </a:r>
                <a:endParaRPr lang="en-US" sz="2400" dirty="0">
                  <a:solidFill>
                    <a:srgbClr val="444444"/>
                  </a:solidFill>
                </a:endParaRPr>
              </a:p>
            </p:txBody>
          </p:sp>
        </mc:Choice>
        <mc:Fallback xmlns="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62AE34F3-A833-6E47-A348-4A3C5CA5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4" cy="2254174"/>
              </a:xfrm>
              <a:prstGeom prst="rect">
                <a:avLst/>
              </a:prstGeom>
              <a:blipFill>
                <a:blip r:embed="rId4"/>
                <a:stretch>
                  <a:fillRect l="-2097" t="-37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09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Гистограмма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62AE34F3-A833-6E47-A348-4A3C5CA598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4" cy="225417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444444"/>
                    </a:solidFill>
                  </a:rPr>
                  <a:t>Длина интервала</a:t>
                </a:r>
                <a:r>
                  <a:rPr lang="en-US" sz="2400" dirty="0">
                    <a:solidFill>
                      <a:srgbClr val="44444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en-US" sz="2400" dirty="0">
                    <a:solidFill>
                      <a:srgbClr val="444444"/>
                    </a:solidFill>
                  </a:rPr>
                  <a:t>(</a:t>
                </a:r>
                <a:r>
                  <a:rPr lang="ru-RU" sz="2400" dirty="0" err="1">
                    <a:solidFill>
                      <a:srgbClr val="444444"/>
                    </a:solidFill>
                  </a:rPr>
                  <a:t>бина</a:t>
                </a:r>
                <a:r>
                  <a:rPr lang="ru-RU" sz="2400" dirty="0">
                    <a:solidFill>
                      <a:srgbClr val="444444"/>
                    </a:solidFill>
                  </a:rPr>
                  <a:t>) должна быть достаточно большой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чтобы в него попало существенное число наблюдений</a:t>
                </a:r>
                <a:endParaRPr lang="en-US" sz="2400" dirty="0">
                  <a:solidFill>
                    <a:srgbClr val="444444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444444"/>
                    </a:solidFill>
                  </a:rPr>
                  <a:t>И при этом достаточно малой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чтобы не потерять важные детали распределения</a:t>
                </a:r>
              </a:p>
            </p:txBody>
          </p:sp>
        </mc:Choice>
        <mc:Fallback xmlns="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62AE34F3-A833-6E47-A348-4A3C5CA5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4" cy="2254174"/>
              </a:xfrm>
              <a:prstGeom prst="rect">
                <a:avLst/>
              </a:prstGeom>
              <a:blipFill>
                <a:blip r:embed="rId4"/>
                <a:stretch>
                  <a:fillRect l="-2097" t="-3784" r="-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0E76E9-4617-CE4F-86C9-68C9286D6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096" y="2815867"/>
            <a:ext cx="4250376" cy="27816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3A270F-1A02-3A4C-95C0-6FEFBF8B13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2329" y="2815867"/>
            <a:ext cx="4005591" cy="278166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A4C6407-980F-2747-AB53-77C5D1DFA74C}"/>
              </a:ext>
            </a:extLst>
          </p:cNvPr>
          <p:cNvSpPr/>
          <p:nvPr/>
        </p:nvSpPr>
        <p:spPr>
          <a:xfrm>
            <a:off x="1691680" y="5676335"/>
            <a:ext cx="19840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28516A"/>
                </a:solidFill>
              </a:rPr>
              <a:t>20 </a:t>
            </a:r>
            <a:r>
              <a:rPr lang="ru-RU" sz="2400" b="1" dirty="0" err="1">
                <a:solidFill>
                  <a:srgbClr val="28516A"/>
                </a:solidFill>
              </a:rPr>
              <a:t>бинов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AF3EFFC-1228-C947-8439-4844227CF38F}"/>
              </a:ext>
            </a:extLst>
          </p:cNvPr>
          <p:cNvSpPr/>
          <p:nvPr/>
        </p:nvSpPr>
        <p:spPr>
          <a:xfrm>
            <a:off x="5940152" y="5676335"/>
            <a:ext cx="19840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28516A"/>
                </a:solidFill>
              </a:rPr>
              <a:t>100 </a:t>
            </a:r>
            <a:r>
              <a:rPr lang="ru-RU" sz="2400" b="1" dirty="0" err="1">
                <a:solidFill>
                  <a:srgbClr val="28516A"/>
                </a:solidFill>
              </a:rPr>
              <a:t>бинов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91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Ядерные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оценки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плотности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62AE34F3-A833-6E47-A348-4A3C5CA59883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136904" cy="1124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Ядерные оценки плотности позволяют получить график плотности в виде непрерывной кривой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23FD4A-91FA-4D4E-99F9-9CCB35168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3688" y="1844824"/>
            <a:ext cx="5472608" cy="36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Ядерные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оценки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плотности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62AE34F3-A833-6E47-A348-4A3C5CA59883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2088232" cy="5040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28516A"/>
                </a:solidFill>
              </a:rPr>
              <a:t>Гистограмма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0218BF1-9A9E-D642-A0AA-20B650000A86}"/>
                  </a:ext>
                </a:extLst>
              </p:cNvPr>
              <p:cNvSpPr/>
              <p:nvPr/>
            </p:nvSpPr>
            <p:spPr>
              <a:xfrm>
                <a:off x="2107351" y="1190422"/>
                <a:ext cx="4929298" cy="986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0218BF1-9A9E-D642-A0AA-20B650000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351" y="1190422"/>
                <a:ext cx="4929298" cy="986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767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Ядерные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оценки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плотности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62AE34F3-A833-6E47-A348-4A3C5CA59883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2088232" cy="5040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28516A"/>
                </a:solidFill>
              </a:rPr>
              <a:t>Гистограмма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0218BF1-9A9E-D642-A0AA-20B650000A86}"/>
                  </a:ext>
                </a:extLst>
              </p:cNvPr>
              <p:cNvSpPr/>
              <p:nvPr/>
            </p:nvSpPr>
            <p:spPr>
              <a:xfrm>
                <a:off x="2107351" y="1190422"/>
                <a:ext cx="4929298" cy="986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0218BF1-9A9E-D642-A0AA-20B650000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351" y="1190422"/>
                <a:ext cx="4929298" cy="986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CAF475-4EDA-CF43-A2DE-9F472EEDFBBA}"/>
              </a:ext>
            </a:extLst>
          </p:cNvPr>
          <p:cNvSpPr/>
          <p:nvPr/>
        </p:nvSpPr>
        <p:spPr>
          <a:xfrm>
            <a:off x="4465453" y="2231897"/>
            <a:ext cx="22293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границы </a:t>
            </a:r>
          </a:p>
          <a:p>
            <a:pPr algn="ctr"/>
            <a:r>
              <a:rPr lang="ru-RU" sz="2400" dirty="0">
                <a:solidFill>
                  <a:srgbClr val="C0504D"/>
                </a:solidFill>
              </a:rPr>
              <a:t>фиксированы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71C326C9-6473-8A45-8839-E23A50D145F1}"/>
              </a:ext>
            </a:extLst>
          </p:cNvPr>
          <p:cNvCxnSpPr>
            <a:cxnSpLocks/>
          </p:cNvCxnSpPr>
          <p:nvPr/>
        </p:nvCxnSpPr>
        <p:spPr>
          <a:xfrm flipH="1" flipV="1">
            <a:off x="4976728" y="1907256"/>
            <a:ext cx="390481" cy="309466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243B201-85B0-4779-AAB2-B6FCD5DF1BE7}"/>
              </a:ext>
            </a:extLst>
          </p:cNvPr>
          <p:cNvCxnSpPr>
            <a:cxnSpLocks/>
          </p:cNvCxnSpPr>
          <p:nvPr/>
        </p:nvCxnSpPr>
        <p:spPr>
          <a:xfrm flipV="1">
            <a:off x="5816645" y="1919088"/>
            <a:ext cx="390481" cy="309466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35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Ядерные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оценки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плотности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62AE34F3-A833-6E47-A348-4A3C5CA59883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2088232" cy="5040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28516A"/>
                </a:solidFill>
              </a:rPr>
              <a:t>Гистограмма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0218BF1-9A9E-D642-A0AA-20B650000A86}"/>
                  </a:ext>
                </a:extLst>
              </p:cNvPr>
              <p:cNvSpPr/>
              <p:nvPr/>
            </p:nvSpPr>
            <p:spPr>
              <a:xfrm>
                <a:off x="2107351" y="1190422"/>
                <a:ext cx="4929298" cy="986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0218BF1-9A9E-D642-A0AA-20B650000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351" y="1190422"/>
                <a:ext cx="4929298" cy="986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CAF475-4EDA-CF43-A2DE-9F472EEDFBBA}"/>
              </a:ext>
            </a:extLst>
          </p:cNvPr>
          <p:cNvSpPr/>
          <p:nvPr/>
        </p:nvSpPr>
        <p:spPr>
          <a:xfrm>
            <a:off x="4465453" y="2231897"/>
            <a:ext cx="22293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границы</a:t>
            </a:r>
            <a:r>
              <a:rPr lang="ru-RU" sz="2400" dirty="0">
                <a:solidFill>
                  <a:srgbClr val="B30058"/>
                </a:solidFill>
              </a:rPr>
              <a:t> </a:t>
            </a:r>
          </a:p>
          <a:p>
            <a:pPr algn="ctr"/>
            <a:r>
              <a:rPr lang="ru-RU" sz="2400" dirty="0">
                <a:solidFill>
                  <a:srgbClr val="C0504D"/>
                </a:solidFill>
              </a:rPr>
              <a:t>фиксированы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71C326C9-6473-8A45-8839-E23A50D145F1}"/>
              </a:ext>
            </a:extLst>
          </p:cNvPr>
          <p:cNvCxnSpPr>
            <a:cxnSpLocks/>
          </p:cNvCxnSpPr>
          <p:nvPr/>
        </p:nvCxnSpPr>
        <p:spPr>
          <a:xfrm flipH="1" flipV="1">
            <a:off x="4976728" y="1907256"/>
            <a:ext cx="390481" cy="309466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968B872A-0921-7446-8494-8C7608B2A479}"/>
                  </a:ext>
                </a:extLst>
              </p:cNvPr>
              <p:cNvSpPr/>
              <p:nvPr/>
            </p:nvSpPr>
            <p:spPr>
              <a:xfrm>
                <a:off x="1810635" y="3761108"/>
                <a:ext cx="5432706" cy="1006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num>
                                    <m:den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968B872A-0921-7446-8494-8C7608B2A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635" y="3761108"/>
                <a:ext cx="5432706" cy="10060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Объект 5">
            <a:extLst>
              <a:ext uri="{FF2B5EF4-FFF2-40B4-BE49-F238E27FC236}">
                <a16:creationId xmlns:a16="http://schemas.microsoft.com/office/drawing/2014/main" id="{C76F8576-5967-DE40-A660-744941E744E8}"/>
              </a:ext>
            </a:extLst>
          </p:cNvPr>
          <p:cNvSpPr txBox="1">
            <a:spLocks/>
          </p:cNvSpPr>
          <p:nvPr/>
        </p:nvSpPr>
        <p:spPr>
          <a:xfrm>
            <a:off x="612000" y="3261718"/>
            <a:ext cx="1872208" cy="5040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28516A"/>
                </a:solidFill>
              </a:rPr>
              <a:t>Улучшение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26B8D26-E604-0449-BF6D-15465C328218}"/>
                  </a:ext>
                </a:extLst>
              </p:cNvPr>
              <p:cNvSpPr/>
              <p:nvPr/>
            </p:nvSpPr>
            <p:spPr>
              <a:xfrm>
                <a:off x="538953" y="5547203"/>
                <a:ext cx="24833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ru-RU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ширина окна</a:t>
                </a: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26B8D26-E604-0449-BF6D-15465C3282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53" y="5547203"/>
                <a:ext cx="2483309" cy="461665"/>
              </a:xfrm>
              <a:prstGeom prst="rect">
                <a:avLst/>
              </a:prstGeom>
              <a:blipFill>
                <a:blip r:embed="rId6"/>
                <a:stretch>
                  <a:fillRect l="-735" t="-9211" r="-2451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243B201-85B0-4779-AAB2-B6FCD5DF1BE7}"/>
              </a:ext>
            </a:extLst>
          </p:cNvPr>
          <p:cNvCxnSpPr>
            <a:cxnSpLocks/>
          </p:cNvCxnSpPr>
          <p:nvPr/>
        </p:nvCxnSpPr>
        <p:spPr>
          <a:xfrm flipV="1">
            <a:off x="5816645" y="1919088"/>
            <a:ext cx="390481" cy="309466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43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Ядерные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оценки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плотности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AE1FA0A-2B45-3640-88E4-2B8CD1582ADB}"/>
              </a:ext>
            </a:extLst>
          </p:cNvPr>
          <p:cNvSpPr/>
          <p:nvPr/>
        </p:nvSpPr>
        <p:spPr>
          <a:xfrm>
            <a:off x="4688588" y="4937808"/>
            <a:ext cx="1977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скользящие границы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987FF2D7-3B11-364C-9974-4F06251B5E34}"/>
              </a:ext>
            </a:extLst>
          </p:cNvPr>
          <p:cNvCxnSpPr>
            <a:cxnSpLocks/>
          </p:cNvCxnSpPr>
          <p:nvPr/>
        </p:nvCxnSpPr>
        <p:spPr>
          <a:xfrm flipH="1" flipV="1">
            <a:off x="4861445" y="4542542"/>
            <a:ext cx="621046" cy="340931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31DD6F99-D78F-4E8B-9B2E-90127460E97C}"/>
              </a:ext>
            </a:extLst>
          </p:cNvPr>
          <p:cNvCxnSpPr>
            <a:cxnSpLocks/>
          </p:cNvCxnSpPr>
          <p:nvPr/>
        </p:nvCxnSpPr>
        <p:spPr>
          <a:xfrm flipV="1">
            <a:off x="5701362" y="4542542"/>
            <a:ext cx="621046" cy="340931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бъект 5">
            <a:extLst>
              <a:ext uri="{FF2B5EF4-FFF2-40B4-BE49-F238E27FC236}">
                <a16:creationId xmlns:a16="http://schemas.microsoft.com/office/drawing/2014/main" id="{62AE34F3-A833-6E47-A348-4A3C5CA59883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2088232" cy="5040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28516A"/>
                </a:solidFill>
              </a:rPr>
              <a:t>Гистограмма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0218BF1-9A9E-D642-A0AA-20B650000A86}"/>
                  </a:ext>
                </a:extLst>
              </p:cNvPr>
              <p:cNvSpPr/>
              <p:nvPr/>
            </p:nvSpPr>
            <p:spPr>
              <a:xfrm>
                <a:off x="2107351" y="1190422"/>
                <a:ext cx="4929298" cy="986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0218BF1-9A9E-D642-A0AA-20B650000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351" y="1190422"/>
                <a:ext cx="4929298" cy="986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2CAF475-4EDA-CF43-A2DE-9F472EEDFBBA}"/>
              </a:ext>
            </a:extLst>
          </p:cNvPr>
          <p:cNvSpPr/>
          <p:nvPr/>
        </p:nvSpPr>
        <p:spPr>
          <a:xfrm>
            <a:off x="4465453" y="2231897"/>
            <a:ext cx="22293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границы</a:t>
            </a:r>
            <a:r>
              <a:rPr lang="ru-RU" sz="2400" dirty="0">
                <a:solidFill>
                  <a:srgbClr val="B30058"/>
                </a:solidFill>
              </a:rPr>
              <a:t> </a:t>
            </a:r>
          </a:p>
          <a:p>
            <a:pPr algn="ctr"/>
            <a:r>
              <a:rPr lang="ru-RU" sz="2400" dirty="0">
                <a:solidFill>
                  <a:srgbClr val="C0504D"/>
                </a:solidFill>
              </a:rPr>
              <a:t>фиксированы</a:t>
            </a: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71C326C9-6473-8A45-8839-E23A50D145F1}"/>
              </a:ext>
            </a:extLst>
          </p:cNvPr>
          <p:cNvCxnSpPr>
            <a:cxnSpLocks/>
          </p:cNvCxnSpPr>
          <p:nvPr/>
        </p:nvCxnSpPr>
        <p:spPr>
          <a:xfrm flipH="1" flipV="1">
            <a:off x="4976728" y="1907256"/>
            <a:ext cx="390481" cy="309466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968B872A-0921-7446-8494-8C7608B2A479}"/>
                  </a:ext>
                </a:extLst>
              </p:cNvPr>
              <p:cNvSpPr/>
              <p:nvPr/>
            </p:nvSpPr>
            <p:spPr>
              <a:xfrm>
                <a:off x="1810635" y="3761108"/>
                <a:ext cx="5432706" cy="1006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num>
                                    <m:den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968B872A-0921-7446-8494-8C7608B2A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635" y="3761108"/>
                <a:ext cx="5432706" cy="10060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Объект 5">
            <a:extLst>
              <a:ext uri="{FF2B5EF4-FFF2-40B4-BE49-F238E27FC236}">
                <a16:creationId xmlns:a16="http://schemas.microsoft.com/office/drawing/2014/main" id="{C76F8576-5967-DE40-A660-744941E744E8}"/>
              </a:ext>
            </a:extLst>
          </p:cNvPr>
          <p:cNvSpPr txBox="1">
            <a:spLocks/>
          </p:cNvSpPr>
          <p:nvPr/>
        </p:nvSpPr>
        <p:spPr>
          <a:xfrm>
            <a:off x="612000" y="3261718"/>
            <a:ext cx="1872208" cy="5040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28516A"/>
                </a:solidFill>
              </a:rPr>
              <a:t>Улучшение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26B8D26-E604-0449-BF6D-15465C328218}"/>
                  </a:ext>
                </a:extLst>
              </p:cNvPr>
              <p:cNvSpPr/>
              <p:nvPr/>
            </p:nvSpPr>
            <p:spPr>
              <a:xfrm>
                <a:off x="538953" y="5547203"/>
                <a:ext cx="24833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ru-RU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ширина окна</a:t>
                </a: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26B8D26-E604-0449-BF6D-15465C3282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53" y="5547203"/>
                <a:ext cx="2483309" cy="461665"/>
              </a:xfrm>
              <a:prstGeom prst="rect">
                <a:avLst/>
              </a:prstGeom>
              <a:blipFill>
                <a:blip r:embed="rId6"/>
                <a:stretch>
                  <a:fillRect l="-735" t="-9211" r="-2451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4243B201-85B0-4779-AAB2-B6FCD5DF1BE7}"/>
              </a:ext>
            </a:extLst>
          </p:cNvPr>
          <p:cNvCxnSpPr>
            <a:cxnSpLocks/>
          </p:cNvCxnSpPr>
          <p:nvPr/>
        </p:nvCxnSpPr>
        <p:spPr>
          <a:xfrm flipV="1">
            <a:off x="5816645" y="1919088"/>
            <a:ext cx="390481" cy="309466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36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Ядерные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оценки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плотности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E896308-8A47-1A4E-96D9-024BE5C599F0}"/>
                  </a:ext>
                </a:extLst>
              </p:cNvPr>
              <p:cNvSpPr/>
              <p:nvPr/>
            </p:nvSpPr>
            <p:spPr>
              <a:xfrm>
                <a:off x="1810635" y="938546"/>
                <a:ext cx="5432706" cy="1006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num>
                                    <m:den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E896308-8A47-1A4E-96D9-024BE5C599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635" y="938546"/>
                <a:ext cx="5432706" cy="1006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51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Ядерные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оценки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плотности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68B872A-0921-7446-8494-8C7608B2A479}"/>
                  </a:ext>
                </a:extLst>
              </p:cNvPr>
              <p:cNvSpPr/>
              <p:nvPr/>
            </p:nvSpPr>
            <p:spPr>
              <a:xfrm>
                <a:off x="590668" y="2810862"/>
                <a:ext cx="4173835" cy="986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68B872A-0921-7446-8494-8C7608B2A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68" y="2810862"/>
                <a:ext cx="4173835" cy="986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E896308-8A47-1A4E-96D9-024BE5C599F0}"/>
                  </a:ext>
                </a:extLst>
              </p:cNvPr>
              <p:cNvSpPr/>
              <p:nvPr/>
            </p:nvSpPr>
            <p:spPr>
              <a:xfrm>
                <a:off x="1810635" y="938546"/>
                <a:ext cx="5432706" cy="1006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num>
                                    <m:den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E896308-8A47-1A4E-96D9-024BE5C599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635" y="938546"/>
                <a:ext cx="5432706" cy="10060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бъект 5">
            <a:extLst>
              <a:ext uri="{FF2B5EF4-FFF2-40B4-BE49-F238E27FC236}">
                <a16:creationId xmlns:a16="http://schemas.microsoft.com/office/drawing/2014/main" id="{939E9B70-0377-0C4D-A859-DACD213C4620}"/>
              </a:ext>
            </a:extLst>
          </p:cNvPr>
          <p:cNvSpPr txBox="1">
            <a:spLocks/>
          </p:cNvSpPr>
          <p:nvPr/>
        </p:nvSpPr>
        <p:spPr>
          <a:xfrm>
            <a:off x="612000" y="2160000"/>
            <a:ext cx="6827614" cy="478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Перепишем оценку в более удобном виде</a:t>
            </a:r>
            <a:r>
              <a:rPr lang="en-US" sz="2400" dirty="0">
                <a:solidFill>
                  <a:srgbClr val="444444"/>
                </a:solidFill>
              </a:rPr>
              <a:t>:</a:t>
            </a:r>
            <a:endParaRPr lang="ru-RU" sz="2400" dirty="0">
              <a:solidFill>
                <a:srgbClr val="44444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5451547-09F0-6F42-9B30-040F0D3D965C}"/>
                  </a:ext>
                </a:extLst>
              </p:cNvPr>
              <p:cNvSpPr/>
              <p:nvPr/>
            </p:nvSpPr>
            <p:spPr>
              <a:xfrm>
                <a:off x="4932040" y="2810862"/>
                <a:ext cx="3128164" cy="7961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5451547-09F0-6F42-9B30-040F0D3D9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2810862"/>
                <a:ext cx="3128164" cy="7961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Ковариация</a:t>
            </a:r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388A060D-AEC5-0446-B2E9-916E1F9E64C2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136904" cy="48245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Ковариация – </a:t>
            </a:r>
            <a:r>
              <a:rPr lang="ru-RU" sz="2400" dirty="0">
                <a:solidFill>
                  <a:srgbClr val="444444"/>
                </a:solidFill>
              </a:rPr>
              <a:t>мера линейной зависимости двух случайных величин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вычисляется как</a:t>
            </a:r>
            <a:endParaRPr lang="en-US" sz="2400" dirty="0">
              <a:solidFill>
                <a:srgbClr val="444444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>
                <a:solidFill>
                  <a:srgbClr val="444444"/>
                </a:solidFill>
              </a:rPr>
              <a:t>По аналогии с дисперсией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раскрыв скобки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получаем более простую формулу для вычисления</a:t>
            </a:r>
            <a:r>
              <a:rPr lang="en-US" sz="2400" dirty="0">
                <a:solidFill>
                  <a:srgbClr val="444444"/>
                </a:solidFill>
              </a:rPr>
              <a:t>:</a:t>
            </a:r>
          </a:p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2DF5C12-E989-AC46-819E-4F17992D5FDD}"/>
                  </a:ext>
                </a:extLst>
              </p:cNvPr>
              <p:cNvSpPr/>
              <p:nvPr/>
            </p:nvSpPr>
            <p:spPr>
              <a:xfrm>
                <a:off x="683568" y="1700351"/>
                <a:ext cx="7416316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d>
                        <m:dPr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2DF5C12-E989-AC46-819E-4F17992D5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700351"/>
                <a:ext cx="7416316" cy="509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3ED405E-5042-5F4B-ABA6-95E5E54F849C}"/>
                  </a:ext>
                </a:extLst>
              </p:cNvPr>
              <p:cNvSpPr/>
              <p:nvPr/>
            </p:nvSpPr>
            <p:spPr>
              <a:xfrm>
                <a:off x="546627" y="3561047"/>
                <a:ext cx="5704960" cy="41684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d>
                        <m:dPr>
                          <m:endChr m:val="]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3ED405E-5042-5F4B-ABA6-95E5E54F8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27" y="3561047"/>
                <a:ext cx="5704960" cy="4168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9721696-9FE9-8E40-AE6C-E22F776F5F3B}"/>
                  </a:ext>
                </a:extLst>
              </p:cNvPr>
              <p:cNvSpPr/>
              <p:nvPr/>
            </p:nvSpPr>
            <p:spPr>
              <a:xfrm>
                <a:off x="1116378" y="4068373"/>
                <a:ext cx="6766026" cy="41684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9721696-9FE9-8E40-AE6C-E22F776F5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378" y="4068373"/>
                <a:ext cx="6766026" cy="4168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87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Ядерные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оценки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плотности</a:t>
            </a:r>
          </a:p>
        </p:txBody>
      </p:sp>
      <p:sp>
        <p:nvSpPr>
          <p:cNvPr id="21" name="Объект 5">
            <a:extLst>
              <a:ext uri="{FF2B5EF4-FFF2-40B4-BE49-F238E27FC236}">
                <a16:creationId xmlns:a16="http://schemas.microsoft.com/office/drawing/2014/main" id="{42B98264-98B5-5F44-8422-F215AD61F529}"/>
              </a:ext>
            </a:extLst>
          </p:cNvPr>
          <p:cNvSpPr txBox="1">
            <a:spLocks/>
          </p:cNvSpPr>
          <p:nvPr/>
        </p:nvSpPr>
        <p:spPr>
          <a:xfrm>
            <a:off x="881347" y="5832066"/>
            <a:ext cx="2668031" cy="3589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2400" dirty="0">
                <a:solidFill>
                  <a:srgbClr val="3A3A3A"/>
                </a:solidFill>
              </a:rPr>
              <a:t> </a:t>
            </a:r>
            <a:endParaRPr lang="ru-RU" sz="2400" dirty="0">
              <a:solidFill>
                <a:srgbClr val="5C5B5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68B872A-0921-7446-8494-8C7608B2A479}"/>
                  </a:ext>
                </a:extLst>
              </p:cNvPr>
              <p:cNvSpPr/>
              <p:nvPr/>
            </p:nvSpPr>
            <p:spPr>
              <a:xfrm>
                <a:off x="590668" y="2810862"/>
                <a:ext cx="4173835" cy="986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68B872A-0921-7446-8494-8C7608B2A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68" y="2810862"/>
                <a:ext cx="4173835" cy="986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E896308-8A47-1A4E-96D9-024BE5C599F0}"/>
                  </a:ext>
                </a:extLst>
              </p:cNvPr>
              <p:cNvSpPr/>
              <p:nvPr/>
            </p:nvSpPr>
            <p:spPr>
              <a:xfrm>
                <a:off x="1810635" y="938546"/>
                <a:ext cx="5432706" cy="1006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num>
                                    <m:den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E896308-8A47-1A4E-96D9-024BE5C599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635" y="938546"/>
                <a:ext cx="5432706" cy="10060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Объект 5">
            <a:extLst>
              <a:ext uri="{FF2B5EF4-FFF2-40B4-BE49-F238E27FC236}">
                <a16:creationId xmlns:a16="http://schemas.microsoft.com/office/drawing/2014/main" id="{939E9B70-0377-0C4D-A859-DACD213C4620}"/>
              </a:ext>
            </a:extLst>
          </p:cNvPr>
          <p:cNvSpPr txBox="1">
            <a:spLocks/>
          </p:cNvSpPr>
          <p:nvPr/>
        </p:nvSpPr>
        <p:spPr>
          <a:xfrm>
            <a:off x="612000" y="2160000"/>
            <a:ext cx="6827614" cy="478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Перепишем оценку в более удобном виде</a:t>
            </a:r>
            <a:r>
              <a:rPr lang="en-US" sz="2400" dirty="0">
                <a:solidFill>
                  <a:srgbClr val="444444"/>
                </a:solidFill>
              </a:rPr>
              <a:t>:</a:t>
            </a:r>
            <a:endParaRPr lang="ru-RU" sz="2400" dirty="0">
              <a:solidFill>
                <a:srgbClr val="44444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05451547-09F0-6F42-9B30-040F0D3D965C}"/>
                  </a:ext>
                </a:extLst>
              </p:cNvPr>
              <p:cNvSpPr/>
              <p:nvPr/>
            </p:nvSpPr>
            <p:spPr>
              <a:xfrm>
                <a:off x="4932040" y="2810862"/>
                <a:ext cx="3128164" cy="7961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05451547-09F0-6F42-9B30-040F0D3D9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2810862"/>
                <a:ext cx="3128164" cy="7961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Объект 5">
            <a:extLst>
              <a:ext uri="{FF2B5EF4-FFF2-40B4-BE49-F238E27FC236}">
                <a16:creationId xmlns:a16="http://schemas.microsoft.com/office/drawing/2014/main" id="{049DAE2E-2AEB-D041-B5B2-5EFB5C175F0D}"/>
              </a:ext>
            </a:extLst>
          </p:cNvPr>
          <p:cNvSpPr txBox="1">
            <a:spLocks/>
          </p:cNvSpPr>
          <p:nvPr/>
        </p:nvSpPr>
        <p:spPr>
          <a:xfrm>
            <a:off x="612000" y="3885626"/>
            <a:ext cx="8280480" cy="19196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Такая функция придаёт каждому наблюдению вес либо 0 либо 1</a:t>
            </a:r>
          </a:p>
        </p:txBody>
      </p:sp>
    </p:spTree>
    <p:extLst>
      <p:ext uri="{BB962C8B-B14F-4D97-AF65-F5344CB8AC3E}">
        <p14:creationId xmlns:p14="http://schemas.microsoft.com/office/powerpoint/2010/main" val="347347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Ядерные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оценки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плотности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968B872A-0921-7446-8494-8C7608B2A479}"/>
                  </a:ext>
                </a:extLst>
              </p:cNvPr>
              <p:cNvSpPr/>
              <p:nvPr/>
            </p:nvSpPr>
            <p:spPr>
              <a:xfrm>
                <a:off x="590668" y="2810862"/>
                <a:ext cx="4173835" cy="986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968B872A-0921-7446-8494-8C7608B2A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68" y="2810862"/>
                <a:ext cx="4173835" cy="986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Объект 5">
            <a:extLst>
              <a:ext uri="{FF2B5EF4-FFF2-40B4-BE49-F238E27FC236}">
                <a16:creationId xmlns:a16="http://schemas.microsoft.com/office/drawing/2014/main" id="{42B98264-98B5-5F44-8422-F215AD61F529}"/>
              </a:ext>
            </a:extLst>
          </p:cNvPr>
          <p:cNvSpPr txBox="1">
            <a:spLocks/>
          </p:cNvSpPr>
          <p:nvPr/>
        </p:nvSpPr>
        <p:spPr>
          <a:xfrm>
            <a:off x="881347" y="5832066"/>
            <a:ext cx="2668031" cy="3589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2400" dirty="0">
                <a:solidFill>
                  <a:srgbClr val="3A3A3A"/>
                </a:solidFill>
              </a:rPr>
              <a:t> </a:t>
            </a:r>
            <a:endParaRPr lang="ru-RU" sz="2400" dirty="0">
              <a:solidFill>
                <a:srgbClr val="5C5B5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E896308-8A47-1A4E-96D9-024BE5C599F0}"/>
                  </a:ext>
                </a:extLst>
              </p:cNvPr>
              <p:cNvSpPr/>
              <p:nvPr/>
            </p:nvSpPr>
            <p:spPr>
              <a:xfrm>
                <a:off x="1810635" y="938546"/>
                <a:ext cx="5432706" cy="1006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num>
                                    <m:den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E896308-8A47-1A4E-96D9-024BE5C599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635" y="938546"/>
                <a:ext cx="5432706" cy="10060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Объект 5">
            <a:extLst>
              <a:ext uri="{FF2B5EF4-FFF2-40B4-BE49-F238E27FC236}">
                <a16:creationId xmlns:a16="http://schemas.microsoft.com/office/drawing/2014/main" id="{939E9B70-0377-0C4D-A859-DACD213C4620}"/>
              </a:ext>
            </a:extLst>
          </p:cNvPr>
          <p:cNvSpPr txBox="1">
            <a:spLocks/>
          </p:cNvSpPr>
          <p:nvPr/>
        </p:nvSpPr>
        <p:spPr>
          <a:xfrm>
            <a:off x="612000" y="2160000"/>
            <a:ext cx="6827614" cy="478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Перепишем оценку в более удобном виде</a:t>
            </a:r>
            <a:r>
              <a:rPr lang="en-US" sz="2400" dirty="0">
                <a:solidFill>
                  <a:srgbClr val="444444"/>
                </a:solidFill>
              </a:rPr>
              <a:t>:</a:t>
            </a:r>
            <a:endParaRPr lang="ru-RU" sz="2400" dirty="0">
              <a:solidFill>
                <a:srgbClr val="44444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05451547-09F0-6F42-9B30-040F0D3D965C}"/>
                  </a:ext>
                </a:extLst>
              </p:cNvPr>
              <p:cNvSpPr/>
              <p:nvPr/>
            </p:nvSpPr>
            <p:spPr>
              <a:xfrm>
                <a:off x="4932040" y="2810862"/>
                <a:ext cx="3128164" cy="7961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05451547-09F0-6F42-9B30-040F0D3D9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2810862"/>
                <a:ext cx="3128164" cy="7961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Объект 5">
            <a:extLst>
              <a:ext uri="{FF2B5EF4-FFF2-40B4-BE49-F238E27FC236}">
                <a16:creationId xmlns:a16="http://schemas.microsoft.com/office/drawing/2014/main" id="{049DAE2E-2AEB-D041-B5B2-5EFB5C175F0D}"/>
              </a:ext>
            </a:extLst>
          </p:cNvPr>
          <p:cNvSpPr txBox="1">
            <a:spLocks/>
          </p:cNvSpPr>
          <p:nvPr/>
        </p:nvSpPr>
        <p:spPr>
          <a:xfrm>
            <a:off x="612000" y="3885626"/>
            <a:ext cx="8280480" cy="19196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Такая функция придаёт каждому наблюдению вес либо 0 либо 1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Чем дальше наблюдение от центра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тем меньше должен быть его вес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нужна другая функция</a:t>
            </a:r>
          </a:p>
        </p:txBody>
      </p:sp>
    </p:spTree>
    <p:extLst>
      <p:ext uri="{BB962C8B-B14F-4D97-AF65-F5344CB8AC3E}">
        <p14:creationId xmlns:p14="http://schemas.microsoft.com/office/powerpoint/2010/main" val="395980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Ядерные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оценки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плотности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049DAE2E-2AEB-D041-B5B2-5EFB5C175F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00900" cy="221134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444444"/>
                    </a:solidFill>
                  </a:rPr>
                  <a:t>Чтобы взвесить наблюдения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функцию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444444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ru-RU" sz="2400" i="1" dirty="0">
                            <a:solidFill>
                              <a:srgbClr val="44444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444444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444444"/>
                    </a:solidFill>
                  </a:rPr>
                  <a:t> (ядерную функцию) выбирают так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чтобы</a:t>
                </a:r>
                <a:r>
                  <a:rPr lang="en-US" sz="2400" dirty="0">
                    <a:solidFill>
                      <a:srgbClr val="444444"/>
                    </a:solidFill>
                  </a:rPr>
                  <a:t>: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444444"/>
                    </a:solidFill>
                  </a:rPr>
                  <a:t>Она была неотрицательной</a:t>
                </a:r>
                <a:endParaRPr lang="en-US" sz="2400" dirty="0">
                  <a:solidFill>
                    <a:srgbClr val="444444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049DAE2E-2AEB-D041-B5B2-5EFB5C175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00900" cy="2211344"/>
              </a:xfrm>
              <a:prstGeom prst="rect">
                <a:avLst/>
              </a:prstGeom>
              <a:blipFill>
                <a:blip r:embed="rId4"/>
                <a:stretch>
                  <a:fillRect l="-2257" t="-38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47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Ядерные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оценки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плотности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049DAE2E-2AEB-D041-B5B2-5EFB5C175F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00900" cy="221134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Font typeface="Arial" pitchFamily="34" charset="0"/>
                  <a:buNone/>
                </a:pPr>
                <a:r>
                  <a:rPr lang="ru-RU" sz="2400" dirty="0">
                    <a:solidFill>
                      <a:srgbClr val="444444"/>
                    </a:solidFill>
                  </a:rPr>
                  <a:t>Чтобы взвесить наблюдения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функцию 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rgbClr val="444444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ru-RU" sz="2400" i="1" dirty="0">
                            <a:solidFill>
                              <a:srgbClr val="44444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dirty="0">
                            <a:solidFill>
                              <a:srgbClr val="444444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444444"/>
                    </a:solidFill>
                  </a:rPr>
                  <a:t> (ядерную функцию) выбирают так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чтобы</a:t>
                </a:r>
                <a:r>
                  <a:rPr lang="en-US" sz="2400" dirty="0">
                    <a:solidFill>
                      <a:srgbClr val="444444"/>
                    </a:solidFill>
                  </a:rPr>
                  <a:t>: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444444"/>
                    </a:solidFill>
                  </a:rPr>
                  <a:t>Она была неотрицательной</a:t>
                </a:r>
                <a:endParaRPr lang="en-US" sz="2400" dirty="0">
                  <a:solidFill>
                    <a:srgbClr val="444444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𝑑𝑧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en-US" sz="2400" dirty="0">
                    <a:solidFill>
                      <a:srgbClr val="444444"/>
                    </a:solidFill>
                  </a:rPr>
                  <a:t>(</a:t>
                </a:r>
                <a:r>
                  <a:rPr lang="ru-RU" sz="2400" dirty="0">
                    <a:solidFill>
                      <a:srgbClr val="444444"/>
                    </a:solidFill>
                  </a:rPr>
                  <a:t>сумма всех весов равна 1)</a:t>
                </a: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049DAE2E-2AEB-D041-B5B2-5EFB5C175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00900" cy="2211344"/>
              </a:xfrm>
              <a:prstGeom prst="rect">
                <a:avLst/>
              </a:prstGeom>
              <a:blipFill>
                <a:blip r:embed="rId4"/>
                <a:stretch>
                  <a:fillRect l="-2257" t="-38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22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Ядерные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оценки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плотности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Объект 5">
                <a:extLst>
                  <a:ext uri="{FF2B5EF4-FFF2-40B4-BE49-F238E27FC236}">
                    <a16:creationId xmlns:a16="http://schemas.microsoft.com/office/drawing/2014/main" id="{049DAE2E-2AEB-D041-B5B2-5EFB5C175F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00900" cy="221134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Font typeface="Arial" pitchFamily="34" charset="0"/>
                  <a:buNone/>
                </a:pPr>
                <a:r>
                  <a:rPr lang="ru-RU" sz="2400" dirty="0">
                    <a:solidFill>
                      <a:srgbClr val="444444"/>
                    </a:solidFill>
                  </a:rPr>
                  <a:t>Чтобы взвесить наблюдения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функцию 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rgbClr val="444444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ru-RU" sz="2400" i="1" dirty="0">
                            <a:solidFill>
                              <a:srgbClr val="44444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dirty="0">
                            <a:solidFill>
                              <a:srgbClr val="444444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444444"/>
                    </a:solidFill>
                  </a:rPr>
                  <a:t> (ядерную функцию) выбирают так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чтобы</a:t>
                </a:r>
                <a:r>
                  <a:rPr lang="en-US" sz="2400" dirty="0">
                    <a:solidFill>
                      <a:srgbClr val="444444"/>
                    </a:solidFill>
                  </a:rPr>
                  <a:t>: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444444"/>
                    </a:solidFill>
                  </a:rPr>
                  <a:t>Она была неотрицательной</a:t>
                </a:r>
                <a:endParaRPr lang="en-US" sz="2400" dirty="0">
                  <a:solidFill>
                    <a:srgbClr val="444444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ru-RU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𝑑𝑧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en-US" sz="2400" dirty="0">
                    <a:solidFill>
                      <a:srgbClr val="444444"/>
                    </a:solidFill>
                  </a:rPr>
                  <a:t>(</a:t>
                </a:r>
                <a:r>
                  <a:rPr lang="ru-RU" sz="2400" dirty="0">
                    <a:solidFill>
                      <a:srgbClr val="444444"/>
                    </a:solidFill>
                  </a:rPr>
                  <a:t>сумма всех весов равна 1)</a:t>
                </a:r>
              </a:p>
            </p:txBody>
          </p:sp>
        </mc:Choice>
        <mc:Fallback xmlns="">
          <p:sp>
            <p:nvSpPr>
              <p:cNvPr id="23" name="Объект 5">
                <a:extLst>
                  <a:ext uri="{FF2B5EF4-FFF2-40B4-BE49-F238E27FC236}">
                    <a16:creationId xmlns:a16="http://schemas.microsoft.com/office/drawing/2014/main" id="{049DAE2E-2AEB-D041-B5B2-5EFB5C175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00900" cy="2211344"/>
              </a:xfrm>
              <a:prstGeom prst="rect">
                <a:avLst/>
              </a:prstGeom>
              <a:blipFill>
                <a:blip r:embed="rId4"/>
                <a:stretch>
                  <a:fillRect l="-2257" t="-38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16DFEE7B-FADE-A540-A2B5-82387AF93A11}"/>
                  </a:ext>
                </a:extLst>
              </p:cNvPr>
              <p:cNvSpPr/>
              <p:nvPr/>
            </p:nvSpPr>
            <p:spPr>
              <a:xfrm>
                <a:off x="976437" y="4458309"/>
                <a:ext cx="2746521" cy="888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ru-RU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ru-RU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16DFEE7B-FADE-A540-A2B5-82387AF93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37" y="4458309"/>
                <a:ext cx="2746521" cy="8888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Объект 5">
            <a:extLst>
              <a:ext uri="{FF2B5EF4-FFF2-40B4-BE49-F238E27FC236}">
                <a16:creationId xmlns:a16="http://schemas.microsoft.com/office/drawing/2014/main" id="{58C5637C-F5EA-F443-8C29-B32965B9F6F1}"/>
              </a:ext>
            </a:extLst>
          </p:cNvPr>
          <p:cNvSpPr txBox="1">
            <a:spLocks/>
          </p:cNvSpPr>
          <p:nvPr/>
        </p:nvSpPr>
        <p:spPr>
          <a:xfrm>
            <a:off x="612000" y="2916000"/>
            <a:ext cx="7920000" cy="9512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Font typeface="Arial" pitchFamily="34" charset="0"/>
              <a:buNone/>
            </a:pPr>
            <a:r>
              <a:rPr lang="ru-RU" sz="2400" dirty="0">
                <a:solidFill>
                  <a:srgbClr val="444444"/>
                </a:solidFill>
              </a:rPr>
              <a:t>Ядерные функции бывают разными</a:t>
            </a:r>
            <a:r>
              <a:rPr lang="en-US" sz="2400" dirty="0">
                <a:solidFill>
                  <a:srgbClr val="444444"/>
                </a:solidFill>
              </a:rPr>
              <a:t>,</a:t>
            </a:r>
            <a:r>
              <a:rPr lang="ru-RU" sz="2400" dirty="0">
                <a:solidFill>
                  <a:srgbClr val="444444"/>
                </a:solidFill>
              </a:rPr>
              <a:t> чаще всего используют Гауссовское ядро</a:t>
            </a:r>
            <a:r>
              <a:rPr lang="en-US" sz="2400" dirty="0">
                <a:solidFill>
                  <a:srgbClr val="444444"/>
                </a:solidFill>
              </a:rPr>
              <a:t>: </a:t>
            </a:r>
            <a:endParaRPr lang="ru-RU" sz="2400" dirty="0">
              <a:solidFill>
                <a:srgbClr val="444444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75F9E6-3799-4B40-9BBA-E8F66B6C0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976" y="3892018"/>
            <a:ext cx="3514519" cy="189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9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Пример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6BA74D5-C287-CC46-A818-865E6F6CC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045" y="2117313"/>
            <a:ext cx="5277910" cy="422232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9B0908E-3685-FC4E-9A01-79297819ECB4}"/>
              </a:ext>
            </a:extLst>
          </p:cNvPr>
          <p:cNvSpPr/>
          <p:nvPr/>
        </p:nvSpPr>
        <p:spPr>
          <a:xfrm>
            <a:off x="5148064" y="6089661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pPr algn="r"/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wikipedia.org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2000" y="720079"/>
            <a:ext cx="8241204" cy="43596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Серые чёрточки на оси </a:t>
            </a:r>
            <a:r>
              <a:rPr lang="en-US" sz="2400" dirty="0">
                <a:solidFill>
                  <a:srgbClr val="444444"/>
                </a:solidFill>
              </a:rPr>
              <a:t>x – </a:t>
            </a:r>
            <a:r>
              <a:rPr lang="ru-RU" sz="2400" dirty="0">
                <a:solidFill>
                  <a:srgbClr val="444444"/>
                </a:solidFill>
              </a:rPr>
              <a:t>наблюдения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8CA1ED-13DA-49B6-81DB-E08A36164B9C}"/>
              </a:ext>
            </a:extLst>
          </p:cNvPr>
          <p:cNvSpPr txBox="1"/>
          <p:nvPr/>
        </p:nvSpPr>
        <p:spPr>
          <a:xfrm>
            <a:off x="2171700" y="3206234"/>
            <a:ext cx="464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444444"/>
                </a:solidFill>
              </a:rPr>
              <a:t>Серые чёрточки на 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033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Пример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2000" y="720079"/>
            <a:ext cx="8241204" cy="43596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Серые чёрточки на оси </a:t>
            </a:r>
            <a:r>
              <a:rPr lang="en-US" sz="2400" dirty="0">
                <a:solidFill>
                  <a:srgbClr val="444444"/>
                </a:solidFill>
              </a:rPr>
              <a:t>x – </a:t>
            </a:r>
            <a:r>
              <a:rPr lang="ru-RU" sz="2400" dirty="0">
                <a:solidFill>
                  <a:srgbClr val="444444"/>
                </a:solidFill>
              </a:rPr>
              <a:t>наблюдения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Величина параметра </a:t>
            </a:r>
            <a:r>
              <a:rPr lang="en-US" sz="2400" dirty="0">
                <a:solidFill>
                  <a:srgbClr val="444444"/>
                </a:solidFill>
              </a:rPr>
              <a:t>h</a:t>
            </a:r>
            <a:r>
              <a:rPr lang="ru-RU" sz="2400" dirty="0">
                <a:solidFill>
                  <a:srgbClr val="444444"/>
                </a:solidFill>
              </a:rPr>
              <a:t> (ширина окна)</a:t>
            </a:r>
            <a:r>
              <a:rPr lang="en-US" sz="2400" dirty="0">
                <a:solidFill>
                  <a:srgbClr val="444444"/>
                </a:solidFill>
              </a:rPr>
              <a:t> </a:t>
            </a:r>
            <a:r>
              <a:rPr lang="ru-RU" sz="2400" dirty="0">
                <a:solidFill>
                  <a:srgbClr val="444444"/>
                </a:solidFill>
              </a:rPr>
              <a:t>влияет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на то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насколько гладкой получается итоговая кривая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6BA74D5-C287-CC46-A818-865E6F6CC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045" y="2117313"/>
            <a:ext cx="5277910" cy="422232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89B26D7-3E82-E745-A8EC-8077E215EB11}"/>
              </a:ext>
            </a:extLst>
          </p:cNvPr>
          <p:cNvSpPr/>
          <p:nvPr/>
        </p:nvSpPr>
        <p:spPr>
          <a:xfrm>
            <a:off x="5148064" y="6089661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pPr algn="r"/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wikipedia.org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46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Резюме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4464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Простейший способ построить непараметрическую оценку плотности распределения – гистограмма </a:t>
            </a:r>
          </a:p>
        </p:txBody>
      </p:sp>
    </p:spTree>
    <p:extLst>
      <p:ext uri="{BB962C8B-B14F-4D97-AF65-F5344CB8AC3E}">
        <p14:creationId xmlns:p14="http://schemas.microsoft.com/office/powerpoint/2010/main" val="398342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Резюме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4464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Простейший способ построить непараметрическую оценку плотности распределения – гистограмма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Для того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что получить непрерывную оценку плотности распределения используют ядерное сглаживание </a:t>
            </a:r>
          </a:p>
        </p:txBody>
      </p:sp>
    </p:spTree>
    <p:extLst>
      <p:ext uri="{BB962C8B-B14F-4D97-AF65-F5344CB8AC3E}">
        <p14:creationId xmlns:p14="http://schemas.microsoft.com/office/powerpoint/2010/main" val="105748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2339752" y="116632"/>
            <a:ext cx="6786711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28516A"/>
                </a:solidFill>
              </a:rPr>
              <a:t>Проблемы с данными</a:t>
            </a:r>
            <a:r>
              <a:rPr lang="en-US" altLang="ru-RU" b="1" dirty="0">
                <a:solidFill>
                  <a:srgbClr val="28516A"/>
                </a:solidFill>
              </a:rPr>
              <a:t>: </a:t>
            </a:r>
            <a:endParaRPr lang="ru-RU" altLang="ru-RU" b="1" dirty="0">
              <a:solidFill>
                <a:srgbClr val="28516A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28516A"/>
                </a:solidFill>
              </a:rPr>
              <a:t>пропуски и выбросы</a:t>
            </a:r>
          </a:p>
        </p:txBody>
      </p:sp>
    </p:spTree>
    <p:extLst>
      <p:ext uri="{BB962C8B-B14F-4D97-AF65-F5344CB8AC3E}">
        <p14:creationId xmlns:p14="http://schemas.microsoft.com/office/powerpoint/2010/main" val="26614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Ковариация</a:t>
            </a:r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388A060D-AEC5-0446-B2E9-916E1F9E64C2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136904" cy="48245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Ковариация – </a:t>
            </a:r>
            <a:r>
              <a:rPr lang="ru-RU" sz="2400" dirty="0">
                <a:solidFill>
                  <a:srgbClr val="444444"/>
                </a:solidFill>
              </a:rPr>
              <a:t>мера линейной зависимости двух случайных величин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вычисляется как</a:t>
            </a:r>
            <a:endParaRPr lang="en-US" sz="2400" dirty="0">
              <a:solidFill>
                <a:srgbClr val="444444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>
                <a:solidFill>
                  <a:srgbClr val="444444"/>
                </a:solidFill>
              </a:rPr>
              <a:t>По аналогии с дисперсией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раскрыв скобки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получаем более простую формулу для вычисления</a:t>
            </a:r>
            <a:r>
              <a:rPr lang="en-US" sz="2400" dirty="0">
                <a:solidFill>
                  <a:srgbClr val="444444"/>
                </a:solidFill>
              </a:rPr>
              <a:t>:</a:t>
            </a:r>
          </a:p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2DF5C12-E989-AC46-819E-4F17992D5FDD}"/>
                  </a:ext>
                </a:extLst>
              </p:cNvPr>
              <p:cNvSpPr/>
              <p:nvPr/>
            </p:nvSpPr>
            <p:spPr>
              <a:xfrm>
                <a:off x="683568" y="1700351"/>
                <a:ext cx="7416316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d>
                        <m:dPr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2DF5C12-E989-AC46-819E-4F17992D5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700351"/>
                <a:ext cx="7416316" cy="509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3ED405E-5042-5F4B-ABA6-95E5E54F849C}"/>
                  </a:ext>
                </a:extLst>
              </p:cNvPr>
              <p:cNvSpPr/>
              <p:nvPr/>
            </p:nvSpPr>
            <p:spPr>
              <a:xfrm>
                <a:off x="546627" y="3561047"/>
                <a:ext cx="5704960" cy="41684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d>
                        <m:dPr>
                          <m:endChr m:val="]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3ED405E-5042-5F4B-ABA6-95E5E54F8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27" y="3561047"/>
                <a:ext cx="5704960" cy="4168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9721696-9FE9-8E40-AE6C-E22F776F5F3B}"/>
                  </a:ext>
                </a:extLst>
              </p:cNvPr>
              <p:cNvSpPr/>
              <p:nvPr/>
            </p:nvSpPr>
            <p:spPr>
              <a:xfrm>
                <a:off x="1116378" y="4068373"/>
                <a:ext cx="6766026" cy="41684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9721696-9FE9-8E40-AE6C-E22F776F5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378" y="4068373"/>
                <a:ext cx="6766026" cy="4168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ABC536C-D3B7-A640-9124-D35C32CB0F13}"/>
                  </a:ext>
                </a:extLst>
              </p:cNvPr>
              <p:cNvSpPr/>
              <p:nvPr/>
            </p:nvSpPr>
            <p:spPr>
              <a:xfrm>
                <a:off x="1116378" y="4575700"/>
                <a:ext cx="8027622" cy="41684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ABC536C-D3B7-A640-9124-D35C32CB0F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378" y="4575700"/>
                <a:ext cx="8027622" cy="416845"/>
              </a:xfrm>
              <a:prstGeom prst="rect">
                <a:avLst/>
              </a:prstGeom>
              <a:blipFill>
                <a:blip r:embed="rId7"/>
                <a:stretch>
                  <a:fillRect l="-790" b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8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Пропуски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 в данных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22322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Большинство реальных данных имеют пропущенные значения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Ошибки при записи или измерении 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Невозможность сбора данных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0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en-US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74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Пропуски в данных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ACFB5F-67FB-4E4D-9903-7D267CCC0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540291"/>
            <a:ext cx="7776864" cy="5858803"/>
          </a:xfrm>
          <a:prstGeom prst="rect">
            <a:avLst/>
          </a:prstGeom>
        </p:spPr>
      </p:pic>
      <p:sp>
        <p:nvSpPr>
          <p:cNvPr id="8" name="Объект 5">
            <a:extLst>
              <a:ext uri="{FF2B5EF4-FFF2-40B4-BE49-F238E27FC236}">
                <a16:creationId xmlns:a16="http://schemas.microsoft.com/office/drawing/2014/main" id="{BF1F93EA-F9C7-1844-9222-384F838C99AA}"/>
              </a:ext>
            </a:extLst>
          </p:cNvPr>
          <p:cNvSpPr txBox="1">
            <a:spLocks/>
          </p:cNvSpPr>
          <p:nvPr/>
        </p:nvSpPr>
        <p:spPr>
          <a:xfrm>
            <a:off x="2915816" y="5874568"/>
            <a:ext cx="1656184" cy="3600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C0504D"/>
                </a:solidFill>
              </a:rPr>
              <a:t>- пропуски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en-US" sz="2400" dirty="0">
              <a:solidFill>
                <a:srgbClr val="5C5B5C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34EA2CF-5CB7-4CB2-99DA-E508B7B17264}"/>
              </a:ext>
            </a:extLst>
          </p:cNvPr>
          <p:cNvSpPr/>
          <p:nvPr/>
        </p:nvSpPr>
        <p:spPr>
          <a:xfrm>
            <a:off x="1403624" y="5874568"/>
            <a:ext cx="1368152" cy="440437"/>
          </a:xfrm>
          <a:prstGeom prst="rect">
            <a:avLst/>
          </a:prstGeom>
          <a:solidFill>
            <a:srgbClr val="FDE72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23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Борьба с пропусками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352928" cy="5256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Удаление объектов с пропущенными значениями (строки)</a:t>
            </a:r>
          </a:p>
        </p:txBody>
      </p:sp>
    </p:spTree>
    <p:extLst>
      <p:ext uri="{BB962C8B-B14F-4D97-AF65-F5344CB8AC3E}">
        <p14:creationId xmlns:p14="http://schemas.microsoft.com/office/powerpoint/2010/main" val="258143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Борьба с пропусками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352928" cy="5256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Удаление объектов с пропущенными значениями (строки)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Удаление признаков с большим числом пропусков (столбцы)</a:t>
            </a:r>
          </a:p>
        </p:txBody>
      </p:sp>
    </p:spTree>
    <p:extLst>
      <p:ext uri="{BB962C8B-B14F-4D97-AF65-F5344CB8AC3E}">
        <p14:creationId xmlns:p14="http://schemas.microsoft.com/office/powerpoint/2010/main" val="25725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Борьба с пропусками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352928" cy="5256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Удаление объектов с пропущенными значениями (строки)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Удаление признаков с большим числом пропусков (столбцы)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Такая стратегия может привести к проблемам</a:t>
            </a:r>
            <a:r>
              <a:rPr lang="en-US" sz="2400" dirty="0">
                <a:solidFill>
                  <a:srgbClr val="444444"/>
                </a:solidFill>
              </a:rPr>
              <a:t>: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У нас останется очень мало данных 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В данных может возникнуть искажение (смещение)</a:t>
            </a:r>
            <a:endParaRPr lang="en-US" sz="2400" dirty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98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Борьба с пропусками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352928" cy="5256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Удаление объектов с пропущенными значениями (строки)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Удаление признаков с большим числом пропусков (столбцы)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Такая стратегия может привести к проблемам</a:t>
            </a:r>
            <a:r>
              <a:rPr lang="en-US" sz="2400" dirty="0">
                <a:solidFill>
                  <a:srgbClr val="444444"/>
                </a:solidFill>
              </a:rPr>
              <a:t>: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У нас останется очень мало данных 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В данных может возникнуть искажение (смещение)</a:t>
            </a:r>
            <a:endParaRPr lang="en-US" sz="2400" dirty="0">
              <a:solidFill>
                <a:srgbClr val="444444"/>
              </a:solidFill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612000" y="4581128"/>
            <a:ext cx="7128793" cy="1062720"/>
            <a:chOff x="1043607" y="4913864"/>
            <a:chExt cx="7128793" cy="1062720"/>
          </a:xfrm>
        </p:grpSpPr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325E194F-44F0-49B5-8BBF-21C4CC7292A1}"/>
                </a:ext>
              </a:extLst>
            </p:cNvPr>
            <p:cNvSpPr/>
            <p:nvPr/>
          </p:nvSpPr>
          <p:spPr>
            <a:xfrm>
              <a:off x="1043607" y="4913864"/>
              <a:ext cx="7128793" cy="106272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/>
              <a:endParaRPr sz="1600">
                <a:latin typeface="DIN Alternate Bold"/>
                <a:ea typeface="DIN Alternate Bold"/>
                <a:cs typeface="DIN Alternate Bold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38ACB0-BBBA-4E70-920A-F5F0609C6720}"/>
                </a:ext>
              </a:extLst>
            </p:cNvPr>
            <p:cNvSpPr txBox="1"/>
            <p:nvPr/>
          </p:nvSpPr>
          <p:spPr>
            <a:xfrm>
              <a:off x="1367644" y="5013176"/>
              <a:ext cx="6804756" cy="73866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lvl="1">
                <a:spcBef>
                  <a:spcPts val="0"/>
                </a:spcBef>
                <a:spcAft>
                  <a:spcPts val="1800"/>
                </a:spcAft>
                <a:buClr>
                  <a:srgbClr val="0059A9"/>
                </a:buClr>
                <a:buNone/>
              </a:pPr>
              <a:r>
                <a:rPr lang="ru-RU" sz="2400" b="1" dirty="0">
                  <a:solidFill>
                    <a:srgbClr val="28516A"/>
                  </a:solidFill>
                </a:rPr>
                <a:t>Пример</a:t>
              </a:r>
              <a:r>
                <a:rPr lang="en-US" sz="2400" b="1" dirty="0">
                  <a:solidFill>
                    <a:srgbClr val="28516A"/>
                  </a:solidFill>
                </a:rPr>
                <a:t>: </a:t>
              </a:r>
              <a:r>
                <a:rPr lang="ru-RU" sz="2400" dirty="0">
                  <a:solidFill>
                    <a:srgbClr val="444444"/>
                  </a:solidFill>
                </a:rPr>
                <a:t>среди пациентов масса измеряется только у тех</a:t>
              </a:r>
              <a:r>
                <a:rPr lang="en-US" sz="2400" dirty="0">
                  <a:solidFill>
                    <a:srgbClr val="444444"/>
                  </a:solidFill>
                </a:rPr>
                <a:t>, </a:t>
              </a:r>
              <a:r>
                <a:rPr lang="ru-RU" sz="2400" dirty="0">
                  <a:solidFill>
                    <a:srgbClr val="444444"/>
                  </a:solidFill>
                </a:rPr>
                <a:t>у кого высокое давление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94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Борьба с пропусками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352928" cy="5256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Чтобы не возникало искажений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нужно понимать откуда</a:t>
            </a:r>
            <a:r>
              <a:rPr lang="en-US" sz="2400" dirty="0">
                <a:solidFill>
                  <a:srgbClr val="444444"/>
                </a:solidFill>
              </a:rPr>
              <a:t>,</a:t>
            </a:r>
            <a:r>
              <a:rPr lang="ru-RU" sz="2400" dirty="0">
                <a:solidFill>
                  <a:srgbClr val="444444"/>
                </a:solidFill>
              </a:rPr>
              <a:t> скорее всего</a:t>
            </a:r>
            <a:r>
              <a:rPr lang="en-US" sz="2400" dirty="0">
                <a:solidFill>
                  <a:srgbClr val="444444"/>
                </a:solidFill>
              </a:rPr>
              <a:t>,</a:t>
            </a:r>
            <a:r>
              <a:rPr lang="ru-RU" sz="2400" dirty="0">
                <a:solidFill>
                  <a:srgbClr val="444444"/>
                </a:solidFill>
              </a:rPr>
              <a:t> возникли пропуски</a:t>
            </a:r>
          </a:p>
        </p:txBody>
      </p:sp>
    </p:spTree>
    <p:extLst>
      <p:ext uri="{BB962C8B-B14F-4D97-AF65-F5344CB8AC3E}">
        <p14:creationId xmlns:p14="http://schemas.microsoft.com/office/powerpoint/2010/main" val="360481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Борьба с пропусками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352928" cy="5256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Чтобы не возникало искажений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нужно понимать откуда</a:t>
            </a:r>
            <a:r>
              <a:rPr lang="en-US" sz="2400" dirty="0">
                <a:solidFill>
                  <a:srgbClr val="444444"/>
                </a:solidFill>
              </a:rPr>
              <a:t>,</a:t>
            </a:r>
            <a:r>
              <a:rPr lang="ru-RU" sz="2400" dirty="0">
                <a:solidFill>
                  <a:srgbClr val="444444"/>
                </a:solidFill>
              </a:rPr>
              <a:t> скорее всего</a:t>
            </a:r>
            <a:r>
              <a:rPr lang="en-US" sz="2400" dirty="0">
                <a:solidFill>
                  <a:srgbClr val="444444"/>
                </a:solidFill>
              </a:rPr>
              <a:t>,</a:t>
            </a:r>
            <a:r>
              <a:rPr lang="ru-RU" sz="2400" dirty="0">
                <a:solidFill>
                  <a:srgbClr val="444444"/>
                </a:solidFill>
              </a:rPr>
              <a:t> возникли пропуски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Пропуски нужно как-то заполнить</a:t>
            </a:r>
            <a:endParaRPr lang="en-US" sz="2400" dirty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26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Борьба с пропусками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3168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Простые методы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Font typeface="Arial" pitchFamily="34" charset="0"/>
              <a:buNone/>
            </a:pPr>
            <a:r>
              <a:rPr lang="ru-RU" sz="2400" dirty="0">
                <a:solidFill>
                  <a:srgbClr val="444444"/>
                </a:solidFill>
              </a:rPr>
              <a:t>Замена средним значением / медианой </a:t>
            </a:r>
            <a:r>
              <a:rPr lang="en-US" sz="2400" dirty="0">
                <a:solidFill>
                  <a:srgbClr val="444444"/>
                </a:solidFill>
              </a:rPr>
              <a:t>/</a:t>
            </a:r>
            <a:r>
              <a:rPr lang="ru-RU" sz="2400" dirty="0">
                <a:solidFill>
                  <a:srgbClr val="444444"/>
                </a:solidFill>
              </a:rPr>
              <a:t> модой</a:t>
            </a:r>
            <a:endParaRPr lang="en-US" sz="2400" dirty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2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Борьба с пропусками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3168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Простые методы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Font typeface="Arial" pitchFamily="34" charset="0"/>
              <a:buNone/>
            </a:pPr>
            <a:r>
              <a:rPr lang="ru-RU" sz="2400" dirty="0">
                <a:solidFill>
                  <a:srgbClr val="444444"/>
                </a:solidFill>
              </a:rPr>
              <a:t>Замена средним значением / медианой </a:t>
            </a:r>
            <a:r>
              <a:rPr lang="en-US" sz="2400" dirty="0">
                <a:solidFill>
                  <a:srgbClr val="444444"/>
                </a:solidFill>
              </a:rPr>
              <a:t>/</a:t>
            </a:r>
            <a:r>
              <a:rPr lang="ru-RU" sz="2400" dirty="0">
                <a:solidFill>
                  <a:srgbClr val="444444"/>
                </a:solidFill>
              </a:rPr>
              <a:t> модой</a:t>
            </a:r>
            <a:endParaRPr lang="en-US" sz="2400" dirty="0">
              <a:solidFill>
                <a:srgbClr val="444444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28516A"/>
                </a:solidFill>
              </a:rPr>
              <a:t>Сложные методы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Font typeface="Arial" pitchFamily="34" charset="0"/>
              <a:buNone/>
            </a:pPr>
            <a:r>
              <a:rPr lang="ru-RU" sz="2400" dirty="0">
                <a:solidFill>
                  <a:srgbClr val="444444"/>
                </a:solidFill>
              </a:rPr>
              <a:t>Основаны на машинном обучении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смотрят на другие примеры и пытаются предсказать что было пропущено</a:t>
            </a:r>
          </a:p>
        </p:txBody>
      </p:sp>
    </p:spTree>
    <p:extLst>
      <p:ext uri="{BB962C8B-B14F-4D97-AF65-F5344CB8AC3E}">
        <p14:creationId xmlns:p14="http://schemas.microsoft.com/office/powerpoint/2010/main" val="403176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Ковариация</a:t>
            </a:r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388A060D-AEC5-0446-B2E9-916E1F9E64C2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136904" cy="48245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Ковариация – </a:t>
            </a:r>
            <a:r>
              <a:rPr lang="ru-RU" sz="2400" dirty="0">
                <a:solidFill>
                  <a:srgbClr val="444444"/>
                </a:solidFill>
              </a:rPr>
              <a:t>мера линейной зависимости двух случайных величин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вычисляется как</a:t>
            </a:r>
            <a:endParaRPr lang="en-US" sz="2400" dirty="0">
              <a:solidFill>
                <a:srgbClr val="444444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>
                <a:solidFill>
                  <a:srgbClr val="444444"/>
                </a:solidFill>
              </a:rPr>
              <a:t>По аналогии с дисперсией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раскрыв скобки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получаем более простую формулу для вычисления</a:t>
            </a:r>
            <a:r>
              <a:rPr lang="en-US" sz="2400" dirty="0">
                <a:solidFill>
                  <a:srgbClr val="444444"/>
                </a:solidFill>
              </a:rPr>
              <a:t>:</a:t>
            </a:r>
          </a:p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2DF5C12-E989-AC46-819E-4F17992D5FDD}"/>
                  </a:ext>
                </a:extLst>
              </p:cNvPr>
              <p:cNvSpPr/>
              <p:nvPr/>
            </p:nvSpPr>
            <p:spPr>
              <a:xfrm>
                <a:off x="683568" y="1700351"/>
                <a:ext cx="7416316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d>
                        <m:dPr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2DF5C12-E989-AC46-819E-4F17992D5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700351"/>
                <a:ext cx="7416316" cy="509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3ED405E-5042-5F4B-ABA6-95E5E54F849C}"/>
                  </a:ext>
                </a:extLst>
              </p:cNvPr>
              <p:cNvSpPr/>
              <p:nvPr/>
            </p:nvSpPr>
            <p:spPr>
              <a:xfrm>
                <a:off x="546627" y="3561047"/>
                <a:ext cx="5704960" cy="41684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d>
                        <m:dPr>
                          <m:endChr m:val="]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3ED405E-5042-5F4B-ABA6-95E5E54F8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27" y="3561047"/>
                <a:ext cx="5704960" cy="4168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9721696-9FE9-8E40-AE6C-E22F776F5F3B}"/>
                  </a:ext>
                </a:extLst>
              </p:cNvPr>
              <p:cNvSpPr/>
              <p:nvPr/>
            </p:nvSpPr>
            <p:spPr>
              <a:xfrm>
                <a:off x="1116378" y="4068373"/>
                <a:ext cx="6766026" cy="41684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9721696-9FE9-8E40-AE6C-E22F776F5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378" y="4068373"/>
                <a:ext cx="6766026" cy="4168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ABC536C-D3B7-A640-9124-D35C32CB0F13}"/>
                  </a:ext>
                </a:extLst>
              </p:cNvPr>
              <p:cNvSpPr/>
              <p:nvPr/>
            </p:nvSpPr>
            <p:spPr>
              <a:xfrm>
                <a:off x="1116378" y="4575700"/>
                <a:ext cx="7848110" cy="41515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ABC536C-D3B7-A640-9124-D35C32CB0F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378" y="4575700"/>
                <a:ext cx="7848110" cy="415151"/>
              </a:xfrm>
              <a:prstGeom prst="rect">
                <a:avLst/>
              </a:prstGeom>
              <a:blipFill>
                <a:blip r:embed="rId7"/>
                <a:stretch>
                  <a:fillRect l="-806" b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85A00D3-15A4-5448-BDEB-E7226AE0138B}"/>
                  </a:ext>
                </a:extLst>
              </p:cNvPr>
              <p:cNvSpPr/>
              <p:nvPr/>
            </p:nvSpPr>
            <p:spPr>
              <a:xfrm>
                <a:off x="1116378" y="5083027"/>
                <a:ext cx="7697899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85A00D3-15A4-5448-BDEB-E7226AE013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378" y="5083027"/>
                <a:ext cx="7697899" cy="369332"/>
              </a:xfrm>
              <a:prstGeom prst="rect">
                <a:avLst/>
              </a:prstGeom>
              <a:blipFill>
                <a:blip r:embed="rId8"/>
                <a:stretch>
                  <a:fillRect l="-822" t="-3333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159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325E194F-44F0-49B5-8BBF-21C4CC7292A1}"/>
              </a:ext>
            </a:extLst>
          </p:cNvPr>
          <p:cNvSpPr/>
          <p:nvPr/>
        </p:nvSpPr>
        <p:spPr>
          <a:xfrm>
            <a:off x="611560" y="3847971"/>
            <a:ext cx="7560840" cy="106272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Борьба с пропусками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3168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Простые методы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Font typeface="Arial" pitchFamily="34" charset="0"/>
              <a:buNone/>
            </a:pPr>
            <a:r>
              <a:rPr lang="ru-RU" sz="2400" dirty="0">
                <a:solidFill>
                  <a:srgbClr val="444444"/>
                </a:solidFill>
              </a:rPr>
              <a:t>Замена средним значением / медианой </a:t>
            </a:r>
            <a:r>
              <a:rPr lang="en-US" sz="2400" dirty="0">
                <a:solidFill>
                  <a:srgbClr val="444444"/>
                </a:solidFill>
              </a:rPr>
              <a:t>/</a:t>
            </a:r>
            <a:r>
              <a:rPr lang="ru-RU" sz="2400" dirty="0">
                <a:solidFill>
                  <a:srgbClr val="444444"/>
                </a:solidFill>
              </a:rPr>
              <a:t> модой</a:t>
            </a:r>
            <a:endParaRPr lang="en-US" sz="2400" dirty="0">
              <a:solidFill>
                <a:srgbClr val="444444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28516A"/>
                </a:solidFill>
              </a:rPr>
              <a:t>Сложные методы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Font typeface="Arial" pitchFamily="34" charset="0"/>
              <a:buNone/>
            </a:pPr>
            <a:r>
              <a:rPr lang="ru-RU" sz="2400" dirty="0">
                <a:solidFill>
                  <a:srgbClr val="444444"/>
                </a:solidFill>
              </a:rPr>
              <a:t>Основаны на машинном обучении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смотрят на другие примеры и пытаются предсказать что было пропущено</a:t>
            </a: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2EE63FDC-2E5D-4BBF-B14F-6C27CEDAD925}"/>
              </a:ext>
            </a:extLst>
          </p:cNvPr>
          <p:cNvSpPr/>
          <p:nvPr/>
        </p:nvSpPr>
        <p:spPr>
          <a:xfrm>
            <a:off x="899592" y="4039166"/>
            <a:ext cx="330722" cy="330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C4D6518D-252E-534D-A2E3-F32877CEA941}"/>
              </a:ext>
            </a:extLst>
          </p:cNvPr>
          <p:cNvSpPr txBox="1">
            <a:spLocks/>
          </p:cNvSpPr>
          <p:nvPr/>
        </p:nvSpPr>
        <p:spPr>
          <a:xfrm>
            <a:off x="1475656" y="4005064"/>
            <a:ext cx="6552728" cy="936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C0504D"/>
                </a:solidFill>
              </a:rPr>
              <a:t>Мы чаще всего будем пользоваться простыми способами заполнения пропусков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en-US" sz="24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73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Выбросы (</a:t>
            </a:r>
            <a:r>
              <a:rPr lang="en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outlier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s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64704"/>
            <a:ext cx="8064896" cy="4464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en-US" sz="2400" dirty="0">
              <a:solidFill>
                <a:srgbClr val="5C5B5C"/>
              </a:solidFill>
            </a:endParaRP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BD1E21C6-3BD0-7E4C-9954-4D2C3F87C9C5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136904" cy="10081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Выброс – </a:t>
            </a:r>
            <a:r>
              <a:rPr lang="ru-RU" sz="2400" dirty="0">
                <a:solidFill>
                  <a:srgbClr val="444444"/>
                </a:solidFill>
              </a:rPr>
              <a:t>результат измерений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который сильно выделяется на общем фоне</a:t>
            </a:r>
            <a:endParaRPr lang="en-US" sz="2400" dirty="0">
              <a:solidFill>
                <a:srgbClr val="444444"/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B7D548A-85AE-B34A-98A4-68BFBC5B4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184" y="1814972"/>
            <a:ext cx="6877631" cy="395346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9F56546-B5BA-D848-918D-85E6085A9682}"/>
              </a:ext>
            </a:extLst>
          </p:cNvPr>
          <p:cNvSpPr/>
          <p:nvPr/>
        </p:nvSpPr>
        <p:spPr>
          <a:xfrm>
            <a:off x="6316778" y="5917575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pPr algn="r"/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twitter.com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04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Проблемы из-за выбросов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0803" y="720000"/>
            <a:ext cx="4236199" cy="5472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Font typeface="Arial" pitchFamily="34" charset="0"/>
              <a:buNone/>
            </a:pPr>
            <a:r>
              <a:rPr lang="ru-RU" sz="2400" dirty="0">
                <a:solidFill>
                  <a:srgbClr val="444444"/>
                </a:solidFill>
              </a:rPr>
              <a:t>Многие алгоритмы чувствительны к выбросам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и переобучаются под них</a:t>
            </a:r>
          </a:p>
        </p:txBody>
      </p:sp>
    </p:spTree>
    <p:extLst>
      <p:ext uri="{BB962C8B-B14F-4D97-AF65-F5344CB8AC3E}">
        <p14:creationId xmlns:p14="http://schemas.microsoft.com/office/powerpoint/2010/main" val="115567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Проблемы из-за выбросов</a:t>
            </a:r>
          </a:p>
        </p:txBody>
      </p:sp>
      <p:sp>
        <p:nvSpPr>
          <p:cNvPr id="24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0803" y="720000"/>
            <a:ext cx="4236199" cy="5472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Font typeface="Arial" pitchFamily="34" charset="0"/>
              <a:buNone/>
            </a:pPr>
            <a:r>
              <a:rPr lang="ru-RU" sz="2400" dirty="0">
                <a:solidFill>
                  <a:srgbClr val="444444"/>
                </a:solidFill>
              </a:rPr>
              <a:t>Многие алгоритмы чувствительны к выбросам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и переобучаются под них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444444"/>
                </a:solidFill>
              </a:rPr>
              <a:t>среднее часто используют в качестве наивного прогноза</a:t>
            </a:r>
            <a:endParaRPr lang="en-US" sz="2400" dirty="0">
              <a:solidFill>
                <a:srgbClr val="444444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en-US" sz="2400" dirty="0">
              <a:solidFill>
                <a:srgbClr val="5C5B5C"/>
              </a:solidFill>
            </a:endParaRPr>
          </a:p>
        </p:txBody>
      </p:sp>
      <p:sp>
        <p:nvSpPr>
          <p:cNvPr id="26" name="$ 30,000">
            <a:extLst>
              <a:ext uri="{FF2B5EF4-FFF2-40B4-BE49-F238E27FC236}">
                <a16:creationId xmlns:a16="http://schemas.microsoft.com/office/drawing/2014/main" id="{2764A5CB-3528-1142-9976-056EE44321D5}"/>
              </a:ext>
            </a:extLst>
          </p:cNvPr>
          <p:cNvSpPr txBox="1"/>
          <p:nvPr/>
        </p:nvSpPr>
        <p:spPr>
          <a:xfrm>
            <a:off x="7322796" y="644099"/>
            <a:ext cx="110062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>
              <a:spcAft>
                <a:spcPts val="1800"/>
              </a:spcAft>
              <a:buFont typeface="Arial" pitchFamily="34" charset="0"/>
            </a:pPr>
            <a:r>
              <a:rPr sz="2400" dirty="0">
                <a:solidFill>
                  <a:srgbClr val="444444"/>
                </a:solidFill>
              </a:rPr>
              <a:t>$ 30000</a:t>
            </a:r>
          </a:p>
        </p:txBody>
      </p:sp>
      <p:sp>
        <p:nvSpPr>
          <p:cNvPr id="27" name="$ 430,000">
            <a:extLst>
              <a:ext uri="{FF2B5EF4-FFF2-40B4-BE49-F238E27FC236}">
                <a16:creationId xmlns:a16="http://schemas.microsoft.com/office/drawing/2014/main" id="{5BB4F854-B440-3C46-8F9F-475E072D6737}"/>
              </a:ext>
            </a:extLst>
          </p:cNvPr>
          <p:cNvSpPr txBox="1"/>
          <p:nvPr/>
        </p:nvSpPr>
        <p:spPr>
          <a:xfrm>
            <a:off x="7322796" y="3319649"/>
            <a:ext cx="125771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>
              <a:spcAft>
                <a:spcPts val="1800"/>
              </a:spcAft>
              <a:buFont typeface="Arial" pitchFamily="34" charset="0"/>
            </a:pPr>
            <a:r>
              <a:rPr sz="2400" dirty="0">
                <a:solidFill>
                  <a:srgbClr val="444444"/>
                </a:solidFill>
              </a:rPr>
              <a:t>$ 430000</a:t>
            </a:r>
          </a:p>
        </p:txBody>
      </p:sp>
      <p:sp>
        <p:nvSpPr>
          <p:cNvPr id="28" name="Орнамент 15">
            <a:extLst>
              <a:ext uri="{FF2B5EF4-FFF2-40B4-BE49-F238E27FC236}">
                <a16:creationId xmlns:a16="http://schemas.microsoft.com/office/drawing/2014/main" id="{E3DD3251-4899-684E-A2C3-7E1AA7813334}"/>
              </a:ext>
            </a:extLst>
          </p:cNvPr>
          <p:cNvSpPr/>
          <p:nvPr/>
        </p:nvSpPr>
        <p:spPr>
          <a:xfrm rot="5400000">
            <a:off x="6237396" y="2060729"/>
            <a:ext cx="2026800" cy="14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407" extrusionOk="0">
                <a:moveTo>
                  <a:pt x="127" y="22"/>
                </a:moveTo>
                <a:cubicBezTo>
                  <a:pt x="80" y="-93"/>
                  <a:pt x="32" y="257"/>
                  <a:pt x="22" y="818"/>
                </a:cubicBezTo>
                <a:cubicBezTo>
                  <a:pt x="-49" y="4615"/>
                  <a:pt x="-101" y="17739"/>
                  <a:pt x="2551" y="17739"/>
                </a:cubicBezTo>
                <a:cubicBezTo>
                  <a:pt x="5450" y="17739"/>
                  <a:pt x="7783" y="14753"/>
                  <a:pt x="8489" y="14753"/>
                </a:cubicBezTo>
                <a:cubicBezTo>
                  <a:pt x="9176" y="14753"/>
                  <a:pt x="9850" y="13902"/>
                  <a:pt x="10398" y="21024"/>
                </a:cubicBezTo>
                <a:cubicBezTo>
                  <a:pt x="10425" y="21380"/>
                  <a:pt x="10468" y="21507"/>
                  <a:pt x="10505" y="21322"/>
                </a:cubicBezTo>
                <a:cubicBezTo>
                  <a:pt x="10558" y="21061"/>
                  <a:pt x="10581" y="20322"/>
                  <a:pt x="10552" y="19730"/>
                </a:cubicBezTo>
                <a:cubicBezTo>
                  <a:pt x="10406" y="16761"/>
                  <a:pt x="9857" y="9109"/>
                  <a:pt x="8066" y="9816"/>
                </a:cubicBezTo>
                <a:cubicBezTo>
                  <a:pt x="6083" y="10599"/>
                  <a:pt x="4031" y="11246"/>
                  <a:pt x="2102" y="11647"/>
                </a:cubicBezTo>
                <a:cubicBezTo>
                  <a:pt x="1094" y="11858"/>
                  <a:pt x="161" y="11423"/>
                  <a:pt x="201" y="1097"/>
                </a:cubicBezTo>
                <a:cubicBezTo>
                  <a:pt x="203" y="581"/>
                  <a:pt x="172" y="124"/>
                  <a:pt x="129" y="22"/>
                </a:cubicBezTo>
                <a:cubicBezTo>
                  <a:pt x="128" y="22"/>
                  <a:pt x="128" y="22"/>
                  <a:pt x="127" y="22"/>
                </a:cubicBezTo>
                <a:close/>
                <a:moveTo>
                  <a:pt x="21269" y="22"/>
                </a:moveTo>
                <a:cubicBezTo>
                  <a:pt x="21226" y="124"/>
                  <a:pt x="21195" y="581"/>
                  <a:pt x="21197" y="1097"/>
                </a:cubicBezTo>
                <a:cubicBezTo>
                  <a:pt x="21237" y="11423"/>
                  <a:pt x="20304" y="11858"/>
                  <a:pt x="19296" y="11647"/>
                </a:cubicBezTo>
                <a:cubicBezTo>
                  <a:pt x="17367" y="11246"/>
                  <a:pt x="15315" y="10599"/>
                  <a:pt x="13332" y="9816"/>
                </a:cubicBezTo>
                <a:cubicBezTo>
                  <a:pt x="11541" y="9109"/>
                  <a:pt x="10992" y="16761"/>
                  <a:pt x="10846" y="19730"/>
                </a:cubicBezTo>
                <a:cubicBezTo>
                  <a:pt x="10817" y="20322"/>
                  <a:pt x="10840" y="21061"/>
                  <a:pt x="10893" y="21322"/>
                </a:cubicBezTo>
                <a:cubicBezTo>
                  <a:pt x="10930" y="21507"/>
                  <a:pt x="10973" y="21380"/>
                  <a:pt x="11000" y="21024"/>
                </a:cubicBezTo>
                <a:cubicBezTo>
                  <a:pt x="11548" y="13902"/>
                  <a:pt x="12222" y="14753"/>
                  <a:pt x="12909" y="14753"/>
                </a:cubicBezTo>
                <a:cubicBezTo>
                  <a:pt x="13615" y="14753"/>
                  <a:pt x="15948" y="17739"/>
                  <a:pt x="18847" y="17739"/>
                </a:cubicBezTo>
                <a:cubicBezTo>
                  <a:pt x="21499" y="17739"/>
                  <a:pt x="21447" y="4615"/>
                  <a:pt x="21376" y="818"/>
                </a:cubicBezTo>
                <a:cubicBezTo>
                  <a:pt x="21366" y="257"/>
                  <a:pt x="21318" y="-93"/>
                  <a:pt x="21271" y="22"/>
                </a:cubicBezTo>
                <a:cubicBezTo>
                  <a:pt x="21270" y="22"/>
                  <a:pt x="21270" y="22"/>
                  <a:pt x="21269" y="22"/>
                </a:cubicBezTo>
                <a:close/>
              </a:path>
            </a:pathLst>
          </a:custGeom>
          <a:solidFill>
            <a:srgbClr val="0F5AAA"/>
          </a:solidFill>
          <a:ln w="19050">
            <a:solidFill>
              <a:srgbClr val="28516A"/>
            </a:solidFill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29" name="Линия">
            <a:extLst>
              <a:ext uri="{FF2B5EF4-FFF2-40B4-BE49-F238E27FC236}">
                <a16:creationId xmlns:a16="http://schemas.microsoft.com/office/drawing/2014/main" id="{0AD3BD30-CCF6-4042-87B1-35B52817A8B8}"/>
              </a:ext>
            </a:extLst>
          </p:cNvPr>
          <p:cNvSpPr/>
          <p:nvPr/>
        </p:nvSpPr>
        <p:spPr>
          <a:xfrm flipV="1">
            <a:off x="6647660" y="882111"/>
            <a:ext cx="481063" cy="212906"/>
          </a:xfrm>
          <a:prstGeom prst="line">
            <a:avLst/>
          </a:prstGeom>
          <a:ln w="38100">
            <a:solidFill>
              <a:srgbClr val="28516A"/>
            </a:solidFill>
            <a:tailEnd type="triangle"/>
          </a:ln>
          <a:effectLst/>
        </p:spPr>
        <p:txBody>
          <a:bodyPr lIns="45719" rIns="45719"/>
          <a:lstStyle/>
          <a:p>
            <a:endParaRPr/>
          </a:p>
        </p:txBody>
      </p:sp>
      <p:sp>
        <p:nvSpPr>
          <p:cNvPr id="30" name="Линия">
            <a:extLst>
              <a:ext uri="{FF2B5EF4-FFF2-40B4-BE49-F238E27FC236}">
                <a16:creationId xmlns:a16="http://schemas.microsoft.com/office/drawing/2014/main" id="{694A1A30-C422-294B-924E-3A98CC90019D}"/>
              </a:ext>
            </a:extLst>
          </p:cNvPr>
          <p:cNvSpPr/>
          <p:nvPr/>
        </p:nvSpPr>
        <p:spPr>
          <a:xfrm>
            <a:off x="6597588" y="3357151"/>
            <a:ext cx="598601" cy="107734"/>
          </a:xfrm>
          <a:prstGeom prst="line">
            <a:avLst/>
          </a:prstGeom>
          <a:ln w="38100">
            <a:solidFill>
              <a:srgbClr val="28516A"/>
            </a:solidFill>
            <a:tailEnd type="triangle"/>
          </a:ln>
          <a:effectLst/>
        </p:spPr>
        <p:txBody>
          <a:bodyPr lIns="45719" rIns="45719"/>
          <a:lstStyle/>
          <a:p>
            <a:endParaRPr/>
          </a:p>
        </p:txBody>
      </p:sp>
      <p:sp>
        <p:nvSpPr>
          <p:cNvPr id="31" name="Вы">
            <a:extLst>
              <a:ext uri="{FF2B5EF4-FFF2-40B4-BE49-F238E27FC236}">
                <a16:creationId xmlns:a16="http://schemas.microsoft.com/office/drawing/2014/main" id="{3DC4D4F2-DA4C-F74E-9DE1-059001DE7D4A}"/>
              </a:ext>
            </a:extLst>
          </p:cNvPr>
          <p:cNvSpPr txBox="1"/>
          <p:nvPr/>
        </p:nvSpPr>
        <p:spPr>
          <a:xfrm>
            <a:off x="6111432" y="957123"/>
            <a:ext cx="51873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2557A1"/>
                </a:solidFill>
              </a:defRPr>
            </a:lvl1pPr>
          </a:lstStyle>
          <a:p>
            <a:r>
              <a:rPr dirty="0" err="1">
                <a:solidFill>
                  <a:srgbClr val="28516A"/>
                </a:solidFill>
              </a:rPr>
              <a:t>Вы</a:t>
            </a:r>
            <a:endParaRPr dirty="0">
              <a:solidFill>
                <a:srgbClr val="28516A"/>
              </a:solidFill>
            </a:endParaRPr>
          </a:p>
        </p:txBody>
      </p:sp>
      <p:sp>
        <p:nvSpPr>
          <p:cNvPr id="32" name="Ваши…">
            <a:extLst>
              <a:ext uri="{FF2B5EF4-FFF2-40B4-BE49-F238E27FC236}">
                <a16:creationId xmlns:a16="http://schemas.microsoft.com/office/drawing/2014/main" id="{7406D007-D392-C742-9F65-42D042594770}"/>
              </a:ext>
            </a:extLst>
          </p:cNvPr>
          <p:cNvSpPr txBox="1"/>
          <p:nvPr/>
        </p:nvSpPr>
        <p:spPr>
          <a:xfrm>
            <a:off x="5766521" y="1783300"/>
            <a:ext cx="120956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>
                <a:solidFill>
                  <a:srgbClr val="2557A1"/>
                </a:solidFill>
              </a:defRPr>
            </a:pPr>
            <a:r>
              <a:rPr sz="2400" dirty="0" err="1">
                <a:solidFill>
                  <a:srgbClr val="28516A"/>
                </a:solidFill>
              </a:rPr>
              <a:t>Ваши</a:t>
            </a:r>
            <a:endParaRPr sz="2400" dirty="0">
              <a:solidFill>
                <a:srgbClr val="28516A"/>
              </a:solidFill>
            </a:endParaRPr>
          </a:p>
          <a:p>
            <a:pPr algn="ctr">
              <a:defRPr sz="2400">
                <a:solidFill>
                  <a:srgbClr val="2557A1"/>
                </a:solidFill>
              </a:defRPr>
            </a:pPr>
            <a:r>
              <a:rPr sz="2400" dirty="0" err="1">
                <a:solidFill>
                  <a:srgbClr val="28516A"/>
                </a:solidFill>
              </a:rPr>
              <a:t>коллеги</a:t>
            </a:r>
            <a:endParaRPr sz="2400" dirty="0">
              <a:solidFill>
                <a:srgbClr val="28516A"/>
              </a:solidFill>
            </a:endParaRPr>
          </a:p>
        </p:txBody>
      </p:sp>
      <p:sp>
        <p:nvSpPr>
          <p:cNvPr id="33" name="Сын начальника">
            <a:extLst>
              <a:ext uri="{FF2B5EF4-FFF2-40B4-BE49-F238E27FC236}">
                <a16:creationId xmlns:a16="http://schemas.microsoft.com/office/drawing/2014/main" id="{463D42D2-62B5-4C41-8E9A-0870815C7CD2}"/>
              </a:ext>
            </a:extLst>
          </p:cNvPr>
          <p:cNvSpPr txBox="1"/>
          <p:nvPr/>
        </p:nvSpPr>
        <p:spPr>
          <a:xfrm>
            <a:off x="4590876" y="2887081"/>
            <a:ext cx="209358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2400">
                <a:solidFill>
                  <a:srgbClr val="2557A1"/>
                </a:solidFill>
              </a:defRPr>
            </a:lvl1pPr>
          </a:lstStyle>
          <a:p>
            <a:pPr algn="ctr">
              <a:defRPr sz="2400">
                <a:solidFill>
                  <a:srgbClr val="2557A1"/>
                </a:solidFill>
              </a:defRPr>
            </a:pPr>
            <a:r>
              <a:rPr dirty="0" err="1">
                <a:solidFill>
                  <a:srgbClr val="28516A"/>
                </a:solidFill>
              </a:rPr>
              <a:t>Сын</a:t>
            </a:r>
            <a:r>
              <a:rPr dirty="0">
                <a:solidFill>
                  <a:srgbClr val="28516A"/>
                </a:solidFill>
              </a:rPr>
              <a:t> </a:t>
            </a:r>
            <a:r>
              <a:rPr lang="ru-RU" dirty="0">
                <a:solidFill>
                  <a:srgbClr val="28516A"/>
                </a:solidFill>
              </a:rPr>
              <a:t>маминой подруги</a:t>
            </a:r>
            <a:endParaRPr dirty="0">
              <a:solidFill>
                <a:srgbClr val="28516A"/>
              </a:solidFill>
            </a:endParaRPr>
          </a:p>
        </p:txBody>
      </p:sp>
      <p:sp>
        <p:nvSpPr>
          <p:cNvPr id="34" name="Среднее:">
            <a:extLst>
              <a:ext uri="{FF2B5EF4-FFF2-40B4-BE49-F238E27FC236}">
                <a16:creationId xmlns:a16="http://schemas.microsoft.com/office/drawing/2014/main" id="{416C94A1-C757-6F49-93B7-5BADD5C8E5FF}"/>
              </a:ext>
            </a:extLst>
          </p:cNvPr>
          <p:cNvSpPr txBox="1"/>
          <p:nvPr/>
        </p:nvSpPr>
        <p:spPr>
          <a:xfrm>
            <a:off x="5850077" y="3990862"/>
            <a:ext cx="142891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2400">
                <a:solidFill>
                  <a:srgbClr val="2557A1"/>
                </a:solidFill>
              </a:defRPr>
            </a:lvl1pPr>
          </a:lstStyle>
          <a:p>
            <a:r>
              <a:rPr dirty="0" err="1">
                <a:solidFill>
                  <a:srgbClr val="28516A"/>
                </a:solidFill>
              </a:rPr>
              <a:t>Среднее</a:t>
            </a:r>
            <a:r>
              <a:rPr dirty="0">
                <a:solidFill>
                  <a:srgbClr val="28516A"/>
                </a:solidFill>
              </a:rPr>
              <a:t>:</a:t>
            </a:r>
          </a:p>
        </p:txBody>
      </p:sp>
      <p:sp>
        <p:nvSpPr>
          <p:cNvPr id="35" name="$ 80,000">
            <a:extLst>
              <a:ext uri="{FF2B5EF4-FFF2-40B4-BE49-F238E27FC236}">
                <a16:creationId xmlns:a16="http://schemas.microsoft.com/office/drawing/2014/main" id="{387D25FB-27E5-114C-AC5F-D697DCFF61EE}"/>
              </a:ext>
            </a:extLst>
          </p:cNvPr>
          <p:cNvSpPr txBox="1"/>
          <p:nvPr/>
        </p:nvSpPr>
        <p:spPr>
          <a:xfrm>
            <a:off x="7322796" y="3986500"/>
            <a:ext cx="110062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>
              <a:spcAft>
                <a:spcPts val="1800"/>
              </a:spcAft>
              <a:buFont typeface="Arial" pitchFamily="34" charset="0"/>
            </a:pPr>
            <a:r>
              <a:rPr sz="2400" dirty="0">
                <a:solidFill>
                  <a:srgbClr val="444444"/>
                </a:solidFill>
              </a:rPr>
              <a:t>$ 80000</a:t>
            </a:r>
          </a:p>
        </p:txBody>
      </p:sp>
      <p:sp>
        <p:nvSpPr>
          <p:cNvPr id="36" name="$ 30,000">
            <a:extLst>
              <a:ext uri="{FF2B5EF4-FFF2-40B4-BE49-F238E27FC236}">
                <a16:creationId xmlns:a16="http://schemas.microsoft.com/office/drawing/2014/main" id="{70A37A85-31B4-1A44-A85E-209087EF0BEE}"/>
              </a:ext>
            </a:extLst>
          </p:cNvPr>
          <p:cNvSpPr txBox="1"/>
          <p:nvPr/>
        </p:nvSpPr>
        <p:spPr>
          <a:xfrm>
            <a:off x="7322796" y="1511673"/>
            <a:ext cx="110062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>
              <a:spcAft>
                <a:spcPts val="1800"/>
              </a:spcAft>
              <a:buFont typeface="Arial" pitchFamily="34" charset="0"/>
            </a:pPr>
            <a:r>
              <a:rPr sz="2400" dirty="0">
                <a:solidFill>
                  <a:srgbClr val="444444"/>
                </a:solidFill>
              </a:rPr>
              <a:t>$ 30000</a:t>
            </a:r>
          </a:p>
        </p:txBody>
      </p:sp>
      <p:sp>
        <p:nvSpPr>
          <p:cNvPr id="37" name="$ 30,000">
            <a:extLst>
              <a:ext uri="{FF2B5EF4-FFF2-40B4-BE49-F238E27FC236}">
                <a16:creationId xmlns:a16="http://schemas.microsoft.com/office/drawing/2014/main" id="{D812636B-1540-734B-B50D-77D8FA4D4896}"/>
              </a:ext>
            </a:extLst>
          </p:cNvPr>
          <p:cNvSpPr txBox="1"/>
          <p:nvPr/>
        </p:nvSpPr>
        <p:spPr>
          <a:xfrm>
            <a:off x="7322796" y="1921397"/>
            <a:ext cx="110062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>
              <a:spcAft>
                <a:spcPts val="1800"/>
              </a:spcAft>
              <a:buFont typeface="Arial" pitchFamily="34" charset="0"/>
            </a:pPr>
            <a:r>
              <a:rPr sz="2400" dirty="0">
                <a:solidFill>
                  <a:srgbClr val="444444"/>
                </a:solidFill>
              </a:rPr>
              <a:t>$ 30000</a:t>
            </a:r>
          </a:p>
        </p:txBody>
      </p:sp>
      <p:sp>
        <p:nvSpPr>
          <p:cNvPr id="38" name="$ 30,000">
            <a:extLst>
              <a:ext uri="{FF2B5EF4-FFF2-40B4-BE49-F238E27FC236}">
                <a16:creationId xmlns:a16="http://schemas.microsoft.com/office/drawing/2014/main" id="{BF42D9C1-92F3-C34B-8A30-E08133B0C9DF}"/>
              </a:ext>
            </a:extLst>
          </p:cNvPr>
          <p:cNvSpPr txBox="1"/>
          <p:nvPr/>
        </p:nvSpPr>
        <p:spPr>
          <a:xfrm>
            <a:off x="7322796" y="2344201"/>
            <a:ext cx="110062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>
              <a:spcAft>
                <a:spcPts val="1800"/>
              </a:spcAft>
              <a:buFont typeface="Arial" pitchFamily="34" charset="0"/>
            </a:pPr>
            <a:r>
              <a:rPr sz="2400" dirty="0">
                <a:solidFill>
                  <a:srgbClr val="444444"/>
                </a:solidFill>
              </a:rPr>
              <a:t>$ 30000</a:t>
            </a:r>
          </a:p>
        </p:txBody>
      </p:sp>
      <p:sp>
        <p:nvSpPr>
          <p:cNvPr id="39" name="$ 30,000">
            <a:extLst>
              <a:ext uri="{FF2B5EF4-FFF2-40B4-BE49-F238E27FC236}">
                <a16:creationId xmlns:a16="http://schemas.microsoft.com/office/drawing/2014/main" id="{693EEA0E-3327-3D48-BED5-0F68B5831EC5}"/>
              </a:ext>
            </a:extLst>
          </p:cNvPr>
          <p:cNvSpPr txBox="1"/>
          <p:nvPr/>
        </p:nvSpPr>
        <p:spPr>
          <a:xfrm>
            <a:off x="7322796" y="2694149"/>
            <a:ext cx="110062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>
              <a:spcAft>
                <a:spcPts val="1800"/>
              </a:spcAft>
              <a:buFont typeface="Arial" pitchFamily="34" charset="0"/>
            </a:pPr>
            <a:r>
              <a:rPr sz="2400" dirty="0">
                <a:solidFill>
                  <a:srgbClr val="444444"/>
                </a:solidFill>
              </a:rPr>
              <a:t>$ 30000</a:t>
            </a:r>
          </a:p>
        </p:txBody>
      </p:sp>
      <p:sp>
        <p:nvSpPr>
          <p:cNvPr id="40" name="Среднее:">
            <a:extLst>
              <a:ext uri="{FF2B5EF4-FFF2-40B4-BE49-F238E27FC236}">
                <a16:creationId xmlns:a16="http://schemas.microsoft.com/office/drawing/2014/main" id="{3C4D1E38-9509-6845-BCDB-E1EFEE0D9C7B}"/>
              </a:ext>
            </a:extLst>
          </p:cNvPr>
          <p:cNvSpPr txBox="1"/>
          <p:nvPr/>
        </p:nvSpPr>
        <p:spPr>
          <a:xfrm>
            <a:off x="5853507" y="4445828"/>
            <a:ext cx="146604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2400">
                <a:solidFill>
                  <a:srgbClr val="2557A1"/>
                </a:solidFill>
              </a:defRPr>
            </a:lvl1pPr>
          </a:lstStyle>
          <a:p>
            <a:pPr algn="ctr">
              <a:defRPr sz="2400">
                <a:solidFill>
                  <a:srgbClr val="2557A1"/>
                </a:solidFill>
              </a:defRPr>
            </a:pPr>
            <a:r>
              <a:rPr lang="ru-RU" dirty="0">
                <a:solidFill>
                  <a:srgbClr val="28516A"/>
                </a:solidFill>
              </a:rPr>
              <a:t>Медиана</a:t>
            </a:r>
            <a:r>
              <a:rPr dirty="0">
                <a:solidFill>
                  <a:srgbClr val="28516A"/>
                </a:solidFill>
              </a:rPr>
              <a:t>:</a:t>
            </a:r>
          </a:p>
        </p:txBody>
      </p:sp>
      <p:sp>
        <p:nvSpPr>
          <p:cNvPr id="41" name="$ 80,000">
            <a:extLst>
              <a:ext uri="{FF2B5EF4-FFF2-40B4-BE49-F238E27FC236}">
                <a16:creationId xmlns:a16="http://schemas.microsoft.com/office/drawing/2014/main" id="{6515931E-A2DD-664D-978B-45ABC8EBA83F}"/>
              </a:ext>
            </a:extLst>
          </p:cNvPr>
          <p:cNvSpPr txBox="1"/>
          <p:nvPr/>
        </p:nvSpPr>
        <p:spPr>
          <a:xfrm>
            <a:off x="7322796" y="4441466"/>
            <a:ext cx="110062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>
              <a:spcAft>
                <a:spcPts val="1800"/>
              </a:spcAft>
              <a:buFont typeface="Arial" pitchFamily="34" charset="0"/>
            </a:pPr>
            <a:r>
              <a:rPr sz="2400" dirty="0">
                <a:solidFill>
                  <a:srgbClr val="444444"/>
                </a:solidFill>
              </a:rPr>
              <a:t>$ </a:t>
            </a:r>
            <a:r>
              <a:rPr lang="ru-RU" sz="2400" dirty="0">
                <a:solidFill>
                  <a:srgbClr val="444444"/>
                </a:solidFill>
              </a:rPr>
              <a:t>3</a:t>
            </a:r>
            <a:r>
              <a:rPr sz="2400" dirty="0">
                <a:solidFill>
                  <a:srgbClr val="444444"/>
                </a:solidFill>
              </a:rPr>
              <a:t>0000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E8D447B-D137-4EB5-BF41-BC461713D233}"/>
              </a:ext>
            </a:extLst>
          </p:cNvPr>
          <p:cNvSpPr/>
          <p:nvPr/>
        </p:nvSpPr>
        <p:spPr>
          <a:xfrm>
            <a:off x="4561036" y="4959267"/>
            <a:ext cx="45829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C0504D"/>
                </a:solidFill>
              </a:rPr>
              <a:t>Высокая зарплата сильно исказит среднее</a:t>
            </a:r>
            <a:r>
              <a:rPr lang="en-US" sz="2000" b="1" dirty="0">
                <a:solidFill>
                  <a:srgbClr val="C0504D"/>
                </a:solidFill>
              </a:rPr>
              <a:t>, </a:t>
            </a:r>
            <a:r>
              <a:rPr lang="ru-RU" sz="2000" b="1" dirty="0">
                <a:solidFill>
                  <a:srgbClr val="C0504D"/>
                </a:solidFill>
              </a:rPr>
              <a:t>но не медиану</a:t>
            </a:r>
          </a:p>
        </p:txBody>
      </p:sp>
    </p:spTree>
    <p:extLst>
      <p:ext uri="{BB962C8B-B14F-4D97-AF65-F5344CB8AC3E}">
        <p14:creationId xmlns:p14="http://schemas.microsoft.com/office/powerpoint/2010/main" val="67302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Проблемы из-за выбросов</a:t>
            </a:r>
          </a:p>
        </p:txBody>
      </p:sp>
      <p:sp>
        <p:nvSpPr>
          <p:cNvPr id="24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0803" y="720000"/>
            <a:ext cx="4236199" cy="5472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Font typeface="Arial" pitchFamily="34" charset="0"/>
              <a:buNone/>
            </a:pPr>
            <a:r>
              <a:rPr lang="ru-RU" sz="2400" dirty="0">
                <a:solidFill>
                  <a:srgbClr val="444444"/>
                </a:solidFill>
              </a:rPr>
              <a:t>Многие алгоритмы чувствительны к выбросам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и переобучаются под них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444444"/>
                </a:solidFill>
              </a:rPr>
              <a:t>среднее часто используют в качестве наивного прогноза</a:t>
            </a:r>
            <a:endParaRPr lang="en-US" sz="2400" dirty="0">
              <a:solidFill>
                <a:srgbClr val="444444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С ним сравнивают насколько хорошо модель прогнозирует данные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en-US" sz="2400" dirty="0">
              <a:solidFill>
                <a:srgbClr val="5C5B5C"/>
              </a:solidFill>
            </a:endParaRPr>
          </a:p>
        </p:txBody>
      </p:sp>
      <p:sp>
        <p:nvSpPr>
          <p:cNvPr id="26" name="$ 30,000">
            <a:extLst>
              <a:ext uri="{FF2B5EF4-FFF2-40B4-BE49-F238E27FC236}">
                <a16:creationId xmlns:a16="http://schemas.microsoft.com/office/drawing/2014/main" id="{2764A5CB-3528-1142-9976-056EE44321D5}"/>
              </a:ext>
            </a:extLst>
          </p:cNvPr>
          <p:cNvSpPr txBox="1"/>
          <p:nvPr/>
        </p:nvSpPr>
        <p:spPr>
          <a:xfrm>
            <a:off x="7322796" y="644099"/>
            <a:ext cx="110062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>
              <a:spcAft>
                <a:spcPts val="1800"/>
              </a:spcAft>
              <a:buFont typeface="Arial" pitchFamily="34" charset="0"/>
            </a:pPr>
            <a:r>
              <a:rPr sz="2400" dirty="0">
                <a:solidFill>
                  <a:srgbClr val="444444"/>
                </a:solidFill>
              </a:rPr>
              <a:t>$ 30000</a:t>
            </a:r>
          </a:p>
        </p:txBody>
      </p:sp>
      <p:sp>
        <p:nvSpPr>
          <p:cNvPr id="27" name="$ 430,000">
            <a:extLst>
              <a:ext uri="{FF2B5EF4-FFF2-40B4-BE49-F238E27FC236}">
                <a16:creationId xmlns:a16="http://schemas.microsoft.com/office/drawing/2014/main" id="{5BB4F854-B440-3C46-8F9F-475E072D6737}"/>
              </a:ext>
            </a:extLst>
          </p:cNvPr>
          <p:cNvSpPr txBox="1"/>
          <p:nvPr/>
        </p:nvSpPr>
        <p:spPr>
          <a:xfrm>
            <a:off x="7322796" y="3319649"/>
            <a:ext cx="125771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>
              <a:spcAft>
                <a:spcPts val="1800"/>
              </a:spcAft>
              <a:buFont typeface="Arial" pitchFamily="34" charset="0"/>
            </a:pPr>
            <a:r>
              <a:rPr sz="2400" dirty="0">
                <a:solidFill>
                  <a:srgbClr val="444444"/>
                </a:solidFill>
              </a:rPr>
              <a:t>$ 430000</a:t>
            </a:r>
          </a:p>
        </p:txBody>
      </p:sp>
      <p:sp>
        <p:nvSpPr>
          <p:cNvPr id="28" name="Орнамент 15">
            <a:extLst>
              <a:ext uri="{FF2B5EF4-FFF2-40B4-BE49-F238E27FC236}">
                <a16:creationId xmlns:a16="http://schemas.microsoft.com/office/drawing/2014/main" id="{E3DD3251-4899-684E-A2C3-7E1AA7813334}"/>
              </a:ext>
            </a:extLst>
          </p:cNvPr>
          <p:cNvSpPr/>
          <p:nvPr/>
        </p:nvSpPr>
        <p:spPr>
          <a:xfrm rot="5400000">
            <a:off x="6237396" y="2060729"/>
            <a:ext cx="2026800" cy="14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407" extrusionOk="0">
                <a:moveTo>
                  <a:pt x="127" y="22"/>
                </a:moveTo>
                <a:cubicBezTo>
                  <a:pt x="80" y="-93"/>
                  <a:pt x="32" y="257"/>
                  <a:pt x="22" y="818"/>
                </a:cubicBezTo>
                <a:cubicBezTo>
                  <a:pt x="-49" y="4615"/>
                  <a:pt x="-101" y="17739"/>
                  <a:pt x="2551" y="17739"/>
                </a:cubicBezTo>
                <a:cubicBezTo>
                  <a:pt x="5450" y="17739"/>
                  <a:pt x="7783" y="14753"/>
                  <a:pt x="8489" y="14753"/>
                </a:cubicBezTo>
                <a:cubicBezTo>
                  <a:pt x="9176" y="14753"/>
                  <a:pt x="9850" y="13902"/>
                  <a:pt x="10398" y="21024"/>
                </a:cubicBezTo>
                <a:cubicBezTo>
                  <a:pt x="10425" y="21380"/>
                  <a:pt x="10468" y="21507"/>
                  <a:pt x="10505" y="21322"/>
                </a:cubicBezTo>
                <a:cubicBezTo>
                  <a:pt x="10558" y="21061"/>
                  <a:pt x="10581" y="20322"/>
                  <a:pt x="10552" y="19730"/>
                </a:cubicBezTo>
                <a:cubicBezTo>
                  <a:pt x="10406" y="16761"/>
                  <a:pt x="9857" y="9109"/>
                  <a:pt x="8066" y="9816"/>
                </a:cubicBezTo>
                <a:cubicBezTo>
                  <a:pt x="6083" y="10599"/>
                  <a:pt x="4031" y="11246"/>
                  <a:pt x="2102" y="11647"/>
                </a:cubicBezTo>
                <a:cubicBezTo>
                  <a:pt x="1094" y="11858"/>
                  <a:pt x="161" y="11423"/>
                  <a:pt x="201" y="1097"/>
                </a:cubicBezTo>
                <a:cubicBezTo>
                  <a:pt x="203" y="581"/>
                  <a:pt x="172" y="124"/>
                  <a:pt x="129" y="22"/>
                </a:cubicBezTo>
                <a:cubicBezTo>
                  <a:pt x="128" y="22"/>
                  <a:pt x="128" y="22"/>
                  <a:pt x="127" y="22"/>
                </a:cubicBezTo>
                <a:close/>
                <a:moveTo>
                  <a:pt x="21269" y="22"/>
                </a:moveTo>
                <a:cubicBezTo>
                  <a:pt x="21226" y="124"/>
                  <a:pt x="21195" y="581"/>
                  <a:pt x="21197" y="1097"/>
                </a:cubicBezTo>
                <a:cubicBezTo>
                  <a:pt x="21237" y="11423"/>
                  <a:pt x="20304" y="11858"/>
                  <a:pt x="19296" y="11647"/>
                </a:cubicBezTo>
                <a:cubicBezTo>
                  <a:pt x="17367" y="11246"/>
                  <a:pt x="15315" y="10599"/>
                  <a:pt x="13332" y="9816"/>
                </a:cubicBezTo>
                <a:cubicBezTo>
                  <a:pt x="11541" y="9109"/>
                  <a:pt x="10992" y="16761"/>
                  <a:pt x="10846" y="19730"/>
                </a:cubicBezTo>
                <a:cubicBezTo>
                  <a:pt x="10817" y="20322"/>
                  <a:pt x="10840" y="21061"/>
                  <a:pt x="10893" y="21322"/>
                </a:cubicBezTo>
                <a:cubicBezTo>
                  <a:pt x="10930" y="21507"/>
                  <a:pt x="10973" y="21380"/>
                  <a:pt x="11000" y="21024"/>
                </a:cubicBezTo>
                <a:cubicBezTo>
                  <a:pt x="11548" y="13902"/>
                  <a:pt x="12222" y="14753"/>
                  <a:pt x="12909" y="14753"/>
                </a:cubicBezTo>
                <a:cubicBezTo>
                  <a:pt x="13615" y="14753"/>
                  <a:pt x="15948" y="17739"/>
                  <a:pt x="18847" y="17739"/>
                </a:cubicBezTo>
                <a:cubicBezTo>
                  <a:pt x="21499" y="17739"/>
                  <a:pt x="21447" y="4615"/>
                  <a:pt x="21376" y="818"/>
                </a:cubicBezTo>
                <a:cubicBezTo>
                  <a:pt x="21366" y="257"/>
                  <a:pt x="21318" y="-93"/>
                  <a:pt x="21271" y="22"/>
                </a:cubicBezTo>
                <a:cubicBezTo>
                  <a:pt x="21270" y="22"/>
                  <a:pt x="21270" y="22"/>
                  <a:pt x="21269" y="22"/>
                </a:cubicBezTo>
                <a:close/>
              </a:path>
            </a:pathLst>
          </a:custGeom>
          <a:solidFill>
            <a:srgbClr val="0F5AAA"/>
          </a:solidFill>
          <a:ln w="19050">
            <a:solidFill>
              <a:srgbClr val="28516A"/>
            </a:solidFill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29" name="Линия">
            <a:extLst>
              <a:ext uri="{FF2B5EF4-FFF2-40B4-BE49-F238E27FC236}">
                <a16:creationId xmlns:a16="http://schemas.microsoft.com/office/drawing/2014/main" id="{0AD3BD30-CCF6-4042-87B1-35B52817A8B8}"/>
              </a:ext>
            </a:extLst>
          </p:cNvPr>
          <p:cNvSpPr/>
          <p:nvPr/>
        </p:nvSpPr>
        <p:spPr>
          <a:xfrm flipV="1">
            <a:off x="6647660" y="882111"/>
            <a:ext cx="481063" cy="212906"/>
          </a:xfrm>
          <a:prstGeom prst="line">
            <a:avLst/>
          </a:prstGeom>
          <a:ln w="38100">
            <a:solidFill>
              <a:srgbClr val="28516A"/>
            </a:solidFill>
            <a:tailEnd type="triangle"/>
          </a:ln>
          <a:effectLst/>
        </p:spPr>
        <p:txBody>
          <a:bodyPr lIns="45719" rIns="45719"/>
          <a:lstStyle/>
          <a:p>
            <a:endParaRPr/>
          </a:p>
        </p:txBody>
      </p:sp>
      <p:sp>
        <p:nvSpPr>
          <p:cNvPr id="30" name="Линия">
            <a:extLst>
              <a:ext uri="{FF2B5EF4-FFF2-40B4-BE49-F238E27FC236}">
                <a16:creationId xmlns:a16="http://schemas.microsoft.com/office/drawing/2014/main" id="{694A1A30-C422-294B-924E-3A98CC90019D}"/>
              </a:ext>
            </a:extLst>
          </p:cNvPr>
          <p:cNvSpPr/>
          <p:nvPr/>
        </p:nvSpPr>
        <p:spPr>
          <a:xfrm>
            <a:off x="6597588" y="3357151"/>
            <a:ext cx="598601" cy="107734"/>
          </a:xfrm>
          <a:prstGeom prst="line">
            <a:avLst/>
          </a:prstGeom>
          <a:ln w="38100">
            <a:solidFill>
              <a:srgbClr val="28516A"/>
            </a:solidFill>
            <a:tailEnd type="triangle"/>
          </a:ln>
          <a:effectLst/>
        </p:spPr>
        <p:txBody>
          <a:bodyPr lIns="45719" rIns="45719"/>
          <a:lstStyle/>
          <a:p>
            <a:endParaRPr/>
          </a:p>
        </p:txBody>
      </p:sp>
      <p:sp>
        <p:nvSpPr>
          <p:cNvPr id="31" name="Вы">
            <a:extLst>
              <a:ext uri="{FF2B5EF4-FFF2-40B4-BE49-F238E27FC236}">
                <a16:creationId xmlns:a16="http://schemas.microsoft.com/office/drawing/2014/main" id="{3DC4D4F2-DA4C-F74E-9DE1-059001DE7D4A}"/>
              </a:ext>
            </a:extLst>
          </p:cNvPr>
          <p:cNvSpPr txBox="1"/>
          <p:nvPr/>
        </p:nvSpPr>
        <p:spPr>
          <a:xfrm>
            <a:off x="6111432" y="957123"/>
            <a:ext cx="51873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2557A1"/>
                </a:solidFill>
              </a:defRPr>
            </a:lvl1pPr>
          </a:lstStyle>
          <a:p>
            <a:r>
              <a:rPr dirty="0" err="1">
                <a:solidFill>
                  <a:srgbClr val="28516A"/>
                </a:solidFill>
              </a:rPr>
              <a:t>Вы</a:t>
            </a:r>
            <a:endParaRPr dirty="0">
              <a:solidFill>
                <a:srgbClr val="28516A"/>
              </a:solidFill>
            </a:endParaRPr>
          </a:p>
        </p:txBody>
      </p:sp>
      <p:sp>
        <p:nvSpPr>
          <p:cNvPr id="32" name="Ваши…">
            <a:extLst>
              <a:ext uri="{FF2B5EF4-FFF2-40B4-BE49-F238E27FC236}">
                <a16:creationId xmlns:a16="http://schemas.microsoft.com/office/drawing/2014/main" id="{7406D007-D392-C742-9F65-42D042594770}"/>
              </a:ext>
            </a:extLst>
          </p:cNvPr>
          <p:cNvSpPr txBox="1"/>
          <p:nvPr/>
        </p:nvSpPr>
        <p:spPr>
          <a:xfrm>
            <a:off x="5766521" y="1783300"/>
            <a:ext cx="120956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>
                <a:solidFill>
                  <a:srgbClr val="2557A1"/>
                </a:solidFill>
              </a:defRPr>
            </a:pPr>
            <a:r>
              <a:rPr sz="2400" dirty="0" err="1">
                <a:solidFill>
                  <a:srgbClr val="28516A"/>
                </a:solidFill>
              </a:rPr>
              <a:t>Ваши</a:t>
            </a:r>
            <a:endParaRPr sz="2400" dirty="0">
              <a:solidFill>
                <a:srgbClr val="28516A"/>
              </a:solidFill>
            </a:endParaRPr>
          </a:p>
          <a:p>
            <a:pPr algn="ctr">
              <a:defRPr sz="2400">
                <a:solidFill>
                  <a:srgbClr val="2557A1"/>
                </a:solidFill>
              </a:defRPr>
            </a:pPr>
            <a:r>
              <a:rPr sz="2400" dirty="0" err="1">
                <a:solidFill>
                  <a:srgbClr val="28516A"/>
                </a:solidFill>
              </a:rPr>
              <a:t>коллеги</a:t>
            </a:r>
            <a:endParaRPr sz="2400" dirty="0">
              <a:solidFill>
                <a:srgbClr val="28516A"/>
              </a:solidFill>
            </a:endParaRPr>
          </a:p>
        </p:txBody>
      </p:sp>
      <p:sp>
        <p:nvSpPr>
          <p:cNvPr id="33" name="Сын начальника">
            <a:extLst>
              <a:ext uri="{FF2B5EF4-FFF2-40B4-BE49-F238E27FC236}">
                <a16:creationId xmlns:a16="http://schemas.microsoft.com/office/drawing/2014/main" id="{463D42D2-62B5-4C41-8E9A-0870815C7CD2}"/>
              </a:ext>
            </a:extLst>
          </p:cNvPr>
          <p:cNvSpPr txBox="1"/>
          <p:nvPr/>
        </p:nvSpPr>
        <p:spPr>
          <a:xfrm>
            <a:off x="4590876" y="2887081"/>
            <a:ext cx="209358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2400">
                <a:solidFill>
                  <a:srgbClr val="2557A1"/>
                </a:solidFill>
              </a:defRPr>
            </a:lvl1pPr>
          </a:lstStyle>
          <a:p>
            <a:pPr algn="ctr">
              <a:defRPr sz="2400">
                <a:solidFill>
                  <a:srgbClr val="2557A1"/>
                </a:solidFill>
              </a:defRPr>
            </a:pPr>
            <a:r>
              <a:rPr dirty="0" err="1">
                <a:solidFill>
                  <a:srgbClr val="28516A"/>
                </a:solidFill>
              </a:rPr>
              <a:t>Сын</a:t>
            </a:r>
            <a:r>
              <a:rPr dirty="0">
                <a:solidFill>
                  <a:srgbClr val="28516A"/>
                </a:solidFill>
              </a:rPr>
              <a:t> </a:t>
            </a:r>
            <a:r>
              <a:rPr lang="ru-RU" dirty="0">
                <a:solidFill>
                  <a:srgbClr val="28516A"/>
                </a:solidFill>
              </a:rPr>
              <a:t>маминой подруги</a:t>
            </a:r>
            <a:endParaRPr dirty="0">
              <a:solidFill>
                <a:srgbClr val="28516A"/>
              </a:solidFill>
            </a:endParaRPr>
          </a:p>
        </p:txBody>
      </p:sp>
      <p:sp>
        <p:nvSpPr>
          <p:cNvPr id="34" name="Среднее:">
            <a:extLst>
              <a:ext uri="{FF2B5EF4-FFF2-40B4-BE49-F238E27FC236}">
                <a16:creationId xmlns:a16="http://schemas.microsoft.com/office/drawing/2014/main" id="{416C94A1-C757-6F49-93B7-5BADD5C8E5FF}"/>
              </a:ext>
            </a:extLst>
          </p:cNvPr>
          <p:cNvSpPr txBox="1"/>
          <p:nvPr/>
        </p:nvSpPr>
        <p:spPr>
          <a:xfrm>
            <a:off x="5850077" y="3990862"/>
            <a:ext cx="142891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2400">
                <a:solidFill>
                  <a:srgbClr val="2557A1"/>
                </a:solidFill>
              </a:defRPr>
            </a:lvl1pPr>
          </a:lstStyle>
          <a:p>
            <a:r>
              <a:rPr dirty="0" err="1">
                <a:solidFill>
                  <a:srgbClr val="28516A"/>
                </a:solidFill>
              </a:rPr>
              <a:t>Среднее</a:t>
            </a:r>
            <a:r>
              <a:rPr dirty="0">
                <a:solidFill>
                  <a:srgbClr val="28516A"/>
                </a:solidFill>
              </a:rPr>
              <a:t>:</a:t>
            </a:r>
          </a:p>
        </p:txBody>
      </p:sp>
      <p:sp>
        <p:nvSpPr>
          <p:cNvPr id="35" name="$ 80,000">
            <a:extLst>
              <a:ext uri="{FF2B5EF4-FFF2-40B4-BE49-F238E27FC236}">
                <a16:creationId xmlns:a16="http://schemas.microsoft.com/office/drawing/2014/main" id="{387D25FB-27E5-114C-AC5F-D697DCFF61EE}"/>
              </a:ext>
            </a:extLst>
          </p:cNvPr>
          <p:cNvSpPr txBox="1"/>
          <p:nvPr/>
        </p:nvSpPr>
        <p:spPr>
          <a:xfrm>
            <a:off x="7322796" y="3986500"/>
            <a:ext cx="110062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>
              <a:spcAft>
                <a:spcPts val="1800"/>
              </a:spcAft>
              <a:buFont typeface="Arial" pitchFamily="34" charset="0"/>
            </a:pPr>
            <a:r>
              <a:rPr sz="2400" dirty="0">
                <a:solidFill>
                  <a:srgbClr val="444444"/>
                </a:solidFill>
              </a:rPr>
              <a:t>$ 80000</a:t>
            </a:r>
          </a:p>
        </p:txBody>
      </p:sp>
      <p:sp>
        <p:nvSpPr>
          <p:cNvPr id="36" name="$ 30,000">
            <a:extLst>
              <a:ext uri="{FF2B5EF4-FFF2-40B4-BE49-F238E27FC236}">
                <a16:creationId xmlns:a16="http://schemas.microsoft.com/office/drawing/2014/main" id="{70A37A85-31B4-1A44-A85E-209087EF0BEE}"/>
              </a:ext>
            </a:extLst>
          </p:cNvPr>
          <p:cNvSpPr txBox="1"/>
          <p:nvPr/>
        </p:nvSpPr>
        <p:spPr>
          <a:xfrm>
            <a:off x="7322796" y="1511673"/>
            <a:ext cx="110062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>
              <a:spcAft>
                <a:spcPts val="1800"/>
              </a:spcAft>
              <a:buFont typeface="Arial" pitchFamily="34" charset="0"/>
            </a:pPr>
            <a:r>
              <a:rPr sz="2400" dirty="0">
                <a:solidFill>
                  <a:srgbClr val="444444"/>
                </a:solidFill>
              </a:rPr>
              <a:t>$ 30000</a:t>
            </a:r>
          </a:p>
        </p:txBody>
      </p:sp>
      <p:sp>
        <p:nvSpPr>
          <p:cNvPr id="37" name="$ 30,000">
            <a:extLst>
              <a:ext uri="{FF2B5EF4-FFF2-40B4-BE49-F238E27FC236}">
                <a16:creationId xmlns:a16="http://schemas.microsoft.com/office/drawing/2014/main" id="{D812636B-1540-734B-B50D-77D8FA4D4896}"/>
              </a:ext>
            </a:extLst>
          </p:cNvPr>
          <p:cNvSpPr txBox="1"/>
          <p:nvPr/>
        </p:nvSpPr>
        <p:spPr>
          <a:xfrm>
            <a:off x="7322796" y="1921397"/>
            <a:ext cx="110062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>
              <a:spcAft>
                <a:spcPts val="1800"/>
              </a:spcAft>
              <a:buFont typeface="Arial" pitchFamily="34" charset="0"/>
            </a:pPr>
            <a:r>
              <a:rPr sz="2400" dirty="0">
                <a:solidFill>
                  <a:srgbClr val="444444"/>
                </a:solidFill>
              </a:rPr>
              <a:t>$ 30000</a:t>
            </a:r>
          </a:p>
        </p:txBody>
      </p:sp>
      <p:sp>
        <p:nvSpPr>
          <p:cNvPr id="38" name="$ 30,000">
            <a:extLst>
              <a:ext uri="{FF2B5EF4-FFF2-40B4-BE49-F238E27FC236}">
                <a16:creationId xmlns:a16="http://schemas.microsoft.com/office/drawing/2014/main" id="{BF42D9C1-92F3-C34B-8A30-E08133B0C9DF}"/>
              </a:ext>
            </a:extLst>
          </p:cNvPr>
          <p:cNvSpPr txBox="1"/>
          <p:nvPr/>
        </p:nvSpPr>
        <p:spPr>
          <a:xfrm>
            <a:off x="7322796" y="2344201"/>
            <a:ext cx="110062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>
              <a:spcAft>
                <a:spcPts val="1800"/>
              </a:spcAft>
              <a:buFont typeface="Arial" pitchFamily="34" charset="0"/>
            </a:pPr>
            <a:r>
              <a:rPr sz="2400" dirty="0">
                <a:solidFill>
                  <a:srgbClr val="444444"/>
                </a:solidFill>
              </a:rPr>
              <a:t>$ 30000</a:t>
            </a:r>
          </a:p>
        </p:txBody>
      </p:sp>
      <p:sp>
        <p:nvSpPr>
          <p:cNvPr id="39" name="$ 30,000">
            <a:extLst>
              <a:ext uri="{FF2B5EF4-FFF2-40B4-BE49-F238E27FC236}">
                <a16:creationId xmlns:a16="http://schemas.microsoft.com/office/drawing/2014/main" id="{693EEA0E-3327-3D48-BED5-0F68B5831EC5}"/>
              </a:ext>
            </a:extLst>
          </p:cNvPr>
          <p:cNvSpPr txBox="1"/>
          <p:nvPr/>
        </p:nvSpPr>
        <p:spPr>
          <a:xfrm>
            <a:off x="7322796" y="2694149"/>
            <a:ext cx="110062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>
              <a:spcAft>
                <a:spcPts val="1800"/>
              </a:spcAft>
              <a:buFont typeface="Arial" pitchFamily="34" charset="0"/>
            </a:pPr>
            <a:r>
              <a:rPr sz="2400" dirty="0">
                <a:solidFill>
                  <a:srgbClr val="444444"/>
                </a:solidFill>
              </a:rPr>
              <a:t>$ 30000</a:t>
            </a:r>
          </a:p>
        </p:txBody>
      </p:sp>
      <p:sp>
        <p:nvSpPr>
          <p:cNvPr id="40" name="Среднее:">
            <a:extLst>
              <a:ext uri="{FF2B5EF4-FFF2-40B4-BE49-F238E27FC236}">
                <a16:creationId xmlns:a16="http://schemas.microsoft.com/office/drawing/2014/main" id="{3C4D1E38-9509-6845-BCDB-E1EFEE0D9C7B}"/>
              </a:ext>
            </a:extLst>
          </p:cNvPr>
          <p:cNvSpPr txBox="1"/>
          <p:nvPr/>
        </p:nvSpPr>
        <p:spPr>
          <a:xfrm>
            <a:off x="5853507" y="4445828"/>
            <a:ext cx="146604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2400">
                <a:solidFill>
                  <a:srgbClr val="2557A1"/>
                </a:solidFill>
              </a:defRPr>
            </a:lvl1pPr>
          </a:lstStyle>
          <a:p>
            <a:pPr algn="ctr">
              <a:defRPr sz="2400">
                <a:solidFill>
                  <a:srgbClr val="2557A1"/>
                </a:solidFill>
              </a:defRPr>
            </a:pPr>
            <a:r>
              <a:rPr lang="ru-RU" dirty="0">
                <a:solidFill>
                  <a:srgbClr val="28516A"/>
                </a:solidFill>
              </a:rPr>
              <a:t>Медиана</a:t>
            </a:r>
            <a:r>
              <a:rPr dirty="0">
                <a:solidFill>
                  <a:srgbClr val="28516A"/>
                </a:solidFill>
              </a:rPr>
              <a:t>:</a:t>
            </a:r>
          </a:p>
        </p:txBody>
      </p:sp>
      <p:sp>
        <p:nvSpPr>
          <p:cNvPr id="41" name="$ 80,000">
            <a:extLst>
              <a:ext uri="{FF2B5EF4-FFF2-40B4-BE49-F238E27FC236}">
                <a16:creationId xmlns:a16="http://schemas.microsoft.com/office/drawing/2014/main" id="{6515931E-A2DD-664D-978B-45ABC8EBA83F}"/>
              </a:ext>
            </a:extLst>
          </p:cNvPr>
          <p:cNvSpPr txBox="1"/>
          <p:nvPr/>
        </p:nvSpPr>
        <p:spPr>
          <a:xfrm>
            <a:off x="7322796" y="4441466"/>
            <a:ext cx="110062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>
              <a:spcAft>
                <a:spcPts val="1800"/>
              </a:spcAft>
              <a:buFont typeface="Arial" pitchFamily="34" charset="0"/>
            </a:pPr>
            <a:r>
              <a:rPr sz="2400" dirty="0">
                <a:solidFill>
                  <a:srgbClr val="444444"/>
                </a:solidFill>
              </a:rPr>
              <a:t>$ </a:t>
            </a:r>
            <a:r>
              <a:rPr lang="ru-RU" sz="2400" dirty="0">
                <a:solidFill>
                  <a:srgbClr val="444444"/>
                </a:solidFill>
              </a:rPr>
              <a:t>3</a:t>
            </a:r>
            <a:r>
              <a:rPr sz="2400" dirty="0">
                <a:solidFill>
                  <a:srgbClr val="444444"/>
                </a:solidFill>
              </a:rPr>
              <a:t>0000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DC752F6-51CF-4ABC-87ED-AB8BED21B178}"/>
              </a:ext>
            </a:extLst>
          </p:cNvPr>
          <p:cNvSpPr/>
          <p:nvPr/>
        </p:nvSpPr>
        <p:spPr>
          <a:xfrm>
            <a:off x="4561036" y="4959267"/>
            <a:ext cx="45829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C0504D"/>
                </a:solidFill>
              </a:rPr>
              <a:t>Высокая зарплата сильно исказит среднее</a:t>
            </a:r>
            <a:r>
              <a:rPr lang="en-US" sz="2000" b="1" dirty="0">
                <a:solidFill>
                  <a:srgbClr val="C0504D"/>
                </a:solidFill>
              </a:rPr>
              <a:t>, </a:t>
            </a:r>
            <a:r>
              <a:rPr lang="ru-RU" sz="2000" b="1" dirty="0">
                <a:solidFill>
                  <a:srgbClr val="C0504D"/>
                </a:solidFill>
              </a:rPr>
              <a:t>но не медиану</a:t>
            </a:r>
          </a:p>
        </p:txBody>
      </p:sp>
    </p:spTree>
    <p:extLst>
      <p:ext uri="{BB962C8B-B14F-4D97-AF65-F5344CB8AC3E}">
        <p14:creationId xmlns:p14="http://schemas.microsoft.com/office/powerpoint/2010/main" val="389316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Проблемы из-за выбросов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0803" y="720000"/>
            <a:ext cx="4236199" cy="5472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Font typeface="Arial" pitchFamily="34" charset="0"/>
              <a:buNone/>
            </a:pPr>
            <a:r>
              <a:rPr lang="ru-RU" sz="2400" dirty="0">
                <a:solidFill>
                  <a:srgbClr val="444444"/>
                </a:solidFill>
              </a:rPr>
              <a:t>Многие алгоритмы чувствительны к выбросам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и переобучаются под них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444444"/>
                </a:solidFill>
              </a:rPr>
              <a:t>среднее часто используют в качестве наивного прогноза</a:t>
            </a:r>
            <a:endParaRPr lang="en-US" sz="2400" dirty="0">
              <a:solidFill>
                <a:srgbClr val="444444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С ним сравнивают насколько хорошо модель прогнозирует данные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При наличии выброса итоговая статистика будет искажена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en-US" sz="2400" dirty="0">
              <a:solidFill>
                <a:srgbClr val="5C5B5C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54B9841-3A23-0747-B662-7CF923287202}"/>
              </a:ext>
            </a:extLst>
          </p:cNvPr>
          <p:cNvSpPr/>
          <p:nvPr/>
        </p:nvSpPr>
        <p:spPr>
          <a:xfrm>
            <a:off x="4561036" y="4959267"/>
            <a:ext cx="45829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C0504D"/>
                </a:solidFill>
              </a:rPr>
              <a:t>Высокая зарплата сильно исказит среднее</a:t>
            </a:r>
            <a:r>
              <a:rPr lang="en-US" sz="2000" b="1" dirty="0">
                <a:solidFill>
                  <a:srgbClr val="C0504D"/>
                </a:solidFill>
              </a:rPr>
              <a:t>, </a:t>
            </a:r>
            <a:r>
              <a:rPr lang="ru-RU" sz="2000" b="1" dirty="0">
                <a:solidFill>
                  <a:srgbClr val="C0504D"/>
                </a:solidFill>
              </a:rPr>
              <a:t>но не медиану</a:t>
            </a:r>
          </a:p>
        </p:txBody>
      </p:sp>
      <p:sp>
        <p:nvSpPr>
          <p:cNvPr id="8" name="$ 30,000">
            <a:extLst>
              <a:ext uri="{FF2B5EF4-FFF2-40B4-BE49-F238E27FC236}">
                <a16:creationId xmlns:a16="http://schemas.microsoft.com/office/drawing/2014/main" id="{2764A5CB-3528-1142-9976-056EE44321D5}"/>
              </a:ext>
            </a:extLst>
          </p:cNvPr>
          <p:cNvSpPr txBox="1"/>
          <p:nvPr/>
        </p:nvSpPr>
        <p:spPr>
          <a:xfrm>
            <a:off x="7322796" y="644099"/>
            <a:ext cx="110062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>
              <a:spcAft>
                <a:spcPts val="1800"/>
              </a:spcAft>
              <a:buFont typeface="Arial" pitchFamily="34" charset="0"/>
            </a:pPr>
            <a:r>
              <a:rPr sz="2400" dirty="0">
                <a:solidFill>
                  <a:srgbClr val="444444"/>
                </a:solidFill>
              </a:rPr>
              <a:t>$ 30000</a:t>
            </a:r>
          </a:p>
        </p:txBody>
      </p:sp>
      <p:sp>
        <p:nvSpPr>
          <p:cNvPr id="9" name="$ 430,000">
            <a:extLst>
              <a:ext uri="{FF2B5EF4-FFF2-40B4-BE49-F238E27FC236}">
                <a16:creationId xmlns:a16="http://schemas.microsoft.com/office/drawing/2014/main" id="{5BB4F854-B440-3C46-8F9F-475E072D6737}"/>
              </a:ext>
            </a:extLst>
          </p:cNvPr>
          <p:cNvSpPr txBox="1"/>
          <p:nvPr/>
        </p:nvSpPr>
        <p:spPr>
          <a:xfrm>
            <a:off x="7322796" y="3319649"/>
            <a:ext cx="134427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defPPr>
              <a:defRPr lang="ru-RU"/>
            </a:defPPr>
            <a:lvl1pPr>
              <a:spcAft>
                <a:spcPts val="1800"/>
              </a:spcAft>
              <a:buFont typeface="Arial" pitchFamily="34" charset="0"/>
              <a:defRPr sz="2400">
                <a:solidFill>
                  <a:srgbClr val="444444"/>
                </a:solidFill>
              </a:defRPr>
            </a:lvl1pPr>
          </a:lstStyle>
          <a:p>
            <a:r>
              <a:rPr dirty="0"/>
              <a:t>$ 430000</a:t>
            </a:r>
          </a:p>
        </p:txBody>
      </p:sp>
      <p:sp>
        <p:nvSpPr>
          <p:cNvPr id="10" name="Орнамент 15">
            <a:extLst>
              <a:ext uri="{FF2B5EF4-FFF2-40B4-BE49-F238E27FC236}">
                <a16:creationId xmlns:a16="http://schemas.microsoft.com/office/drawing/2014/main" id="{E3DD3251-4899-684E-A2C3-7E1AA7813334}"/>
              </a:ext>
            </a:extLst>
          </p:cNvPr>
          <p:cNvSpPr/>
          <p:nvPr/>
        </p:nvSpPr>
        <p:spPr>
          <a:xfrm rot="5400000">
            <a:off x="6237396" y="2060729"/>
            <a:ext cx="2026800" cy="14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407" extrusionOk="0">
                <a:moveTo>
                  <a:pt x="127" y="22"/>
                </a:moveTo>
                <a:cubicBezTo>
                  <a:pt x="80" y="-93"/>
                  <a:pt x="32" y="257"/>
                  <a:pt x="22" y="818"/>
                </a:cubicBezTo>
                <a:cubicBezTo>
                  <a:pt x="-49" y="4615"/>
                  <a:pt x="-101" y="17739"/>
                  <a:pt x="2551" y="17739"/>
                </a:cubicBezTo>
                <a:cubicBezTo>
                  <a:pt x="5450" y="17739"/>
                  <a:pt x="7783" y="14753"/>
                  <a:pt x="8489" y="14753"/>
                </a:cubicBezTo>
                <a:cubicBezTo>
                  <a:pt x="9176" y="14753"/>
                  <a:pt x="9850" y="13902"/>
                  <a:pt x="10398" y="21024"/>
                </a:cubicBezTo>
                <a:cubicBezTo>
                  <a:pt x="10425" y="21380"/>
                  <a:pt x="10468" y="21507"/>
                  <a:pt x="10505" y="21322"/>
                </a:cubicBezTo>
                <a:cubicBezTo>
                  <a:pt x="10558" y="21061"/>
                  <a:pt x="10581" y="20322"/>
                  <a:pt x="10552" y="19730"/>
                </a:cubicBezTo>
                <a:cubicBezTo>
                  <a:pt x="10406" y="16761"/>
                  <a:pt x="9857" y="9109"/>
                  <a:pt x="8066" y="9816"/>
                </a:cubicBezTo>
                <a:cubicBezTo>
                  <a:pt x="6083" y="10599"/>
                  <a:pt x="4031" y="11246"/>
                  <a:pt x="2102" y="11647"/>
                </a:cubicBezTo>
                <a:cubicBezTo>
                  <a:pt x="1094" y="11858"/>
                  <a:pt x="161" y="11423"/>
                  <a:pt x="201" y="1097"/>
                </a:cubicBezTo>
                <a:cubicBezTo>
                  <a:pt x="203" y="581"/>
                  <a:pt x="172" y="124"/>
                  <a:pt x="129" y="22"/>
                </a:cubicBezTo>
                <a:cubicBezTo>
                  <a:pt x="128" y="22"/>
                  <a:pt x="128" y="22"/>
                  <a:pt x="127" y="22"/>
                </a:cubicBezTo>
                <a:close/>
                <a:moveTo>
                  <a:pt x="21269" y="22"/>
                </a:moveTo>
                <a:cubicBezTo>
                  <a:pt x="21226" y="124"/>
                  <a:pt x="21195" y="581"/>
                  <a:pt x="21197" y="1097"/>
                </a:cubicBezTo>
                <a:cubicBezTo>
                  <a:pt x="21237" y="11423"/>
                  <a:pt x="20304" y="11858"/>
                  <a:pt x="19296" y="11647"/>
                </a:cubicBezTo>
                <a:cubicBezTo>
                  <a:pt x="17367" y="11246"/>
                  <a:pt x="15315" y="10599"/>
                  <a:pt x="13332" y="9816"/>
                </a:cubicBezTo>
                <a:cubicBezTo>
                  <a:pt x="11541" y="9109"/>
                  <a:pt x="10992" y="16761"/>
                  <a:pt x="10846" y="19730"/>
                </a:cubicBezTo>
                <a:cubicBezTo>
                  <a:pt x="10817" y="20322"/>
                  <a:pt x="10840" y="21061"/>
                  <a:pt x="10893" y="21322"/>
                </a:cubicBezTo>
                <a:cubicBezTo>
                  <a:pt x="10930" y="21507"/>
                  <a:pt x="10973" y="21380"/>
                  <a:pt x="11000" y="21024"/>
                </a:cubicBezTo>
                <a:cubicBezTo>
                  <a:pt x="11548" y="13902"/>
                  <a:pt x="12222" y="14753"/>
                  <a:pt x="12909" y="14753"/>
                </a:cubicBezTo>
                <a:cubicBezTo>
                  <a:pt x="13615" y="14753"/>
                  <a:pt x="15948" y="17739"/>
                  <a:pt x="18847" y="17739"/>
                </a:cubicBezTo>
                <a:cubicBezTo>
                  <a:pt x="21499" y="17739"/>
                  <a:pt x="21447" y="4615"/>
                  <a:pt x="21376" y="818"/>
                </a:cubicBezTo>
                <a:cubicBezTo>
                  <a:pt x="21366" y="257"/>
                  <a:pt x="21318" y="-93"/>
                  <a:pt x="21271" y="22"/>
                </a:cubicBezTo>
                <a:cubicBezTo>
                  <a:pt x="21270" y="22"/>
                  <a:pt x="21270" y="22"/>
                  <a:pt x="21269" y="22"/>
                </a:cubicBezTo>
                <a:close/>
              </a:path>
            </a:pathLst>
          </a:custGeom>
          <a:solidFill>
            <a:srgbClr val="0F5AAA"/>
          </a:solidFill>
          <a:ln w="19050">
            <a:solidFill>
              <a:srgbClr val="28516A"/>
            </a:solidFill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Линия">
            <a:extLst>
              <a:ext uri="{FF2B5EF4-FFF2-40B4-BE49-F238E27FC236}">
                <a16:creationId xmlns:a16="http://schemas.microsoft.com/office/drawing/2014/main" id="{0AD3BD30-CCF6-4042-87B1-35B52817A8B8}"/>
              </a:ext>
            </a:extLst>
          </p:cNvPr>
          <p:cNvSpPr/>
          <p:nvPr/>
        </p:nvSpPr>
        <p:spPr>
          <a:xfrm flipV="1">
            <a:off x="6647660" y="882111"/>
            <a:ext cx="481063" cy="212906"/>
          </a:xfrm>
          <a:prstGeom prst="line">
            <a:avLst/>
          </a:prstGeom>
          <a:ln w="38100">
            <a:solidFill>
              <a:srgbClr val="28516A"/>
            </a:solidFill>
            <a:tailEnd type="triangle"/>
          </a:ln>
          <a:effectLst/>
        </p:spPr>
        <p:txBody>
          <a:bodyPr lIns="45719" rIns="45719"/>
          <a:lstStyle/>
          <a:p>
            <a:endParaRPr/>
          </a:p>
        </p:txBody>
      </p:sp>
      <p:sp>
        <p:nvSpPr>
          <p:cNvPr id="12" name="Линия">
            <a:extLst>
              <a:ext uri="{FF2B5EF4-FFF2-40B4-BE49-F238E27FC236}">
                <a16:creationId xmlns:a16="http://schemas.microsoft.com/office/drawing/2014/main" id="{694A1A30-C422-294B-924E-3A98CC90019D}"/>
              </a:ext>
            </a:extLst>
          </p:cNvPr>
          <p:cNvSpPr/>
          <p:nvPr/>
        </p:nvSpPr>
        <p:spPr>
          <a:xfrm>
            <a:off x="6597588" y="3357151"/>
            <a:ext cx="598601" cy="107734"/>
          </a:xfrm>
          <a:prstGeom prst="line">
            <a:avLst/>
          </a:prstGeom>
          <a:ln w="38100">
            <a:solidFill>
              <a:srgbClr val="28516A"/>
            </a:solidFill>
            <a:tailEnd type="triangle"/>
          </a:ln>
          <a:effectLst/>
        </p:spPr>
        <p:txBody>
          <a:bodyPr lIns="45719" rIns="45719"/>
          <a:lstStyle/>
          <a:p>
            <a:endParaRPr/>
          </a:p>
        </p:txBody>
      </p:sp>
      <p:sp>
        <p:nvSpPr>
          <p:cNvPr id="13" name="Вы">
            <a:extLst>
              <a:ext uri="{FF2B5EF4-FFF2-40B4-BE49-F238E27FC236}">
                <a16:creationId xmlns:a16="http://schemas.microsoft.com/office/drawing/2014/main" id="{3DC4D4F2-DA4C-F74E-9DE1-059001DE7D4A}"/>
              </a:ext>
            </a:extLst>
          </p:cNvPr>
          <p:cNvSpPr txBox="1"/>
          <p:nvPr/>
        </p:nvSpPr>
        <p:spPr>
          <a:xfrm>
            <a:off x="6111432" y="957123"/>
            <a:ext cx="51873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2557A1"/>
                </a:solidFill>
              </a:defRPr>
            </a:lvl1pPr>
          </a:lstStyle>
          <a:p>
            <a:r>
              <a:rPr dirty="0" err="1">
                <a:solidFill>
                  <a:srgbClr val="28516A"/>
                </a:solidFill>
              </a:rPr>
              <a:t>Вы</a:t>
            </a:r>
            <a:endParaRPr dirty="0">
              <a:solidFill>
                <a:srgbClr val="28516A"/>
              </a:solidFill>
            </a:endParaRPr>
          </a:p>
        </p:txBody>
      </p:sp>
      <p:sp>
        <p:nvSpPr>
          <p:cNvPr id="14" name="Ваши…">
            <a:extLst>
              <a:ext uri="{FF2B5EF4-FFF2-40B4-BE49-F238E27FC236}">
                <a16:creationId xmlns:a16="http://schemas.microsoft.com/office/drawing/2014/main" id="{7406D007-D392-C742-9F65-42D042594770}"/>
              </a:ext>
            </a:extLst>
          </p:cNvPr>
          <p:cNvSpPr txBox="1"/>
          <p:nvPr/>
        </p:nvSpPr>
        <p:spPr>
          <a:xfrm>
            <a:off x="5766521" y="1783300"/>
            <a:ext cx="120956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>
                <a:solidFill>
                  <a:srgbClr val="2557A1"/>
                </a:solidFill>
              </a:defRPr>
            </a:pPr>
            <a:r>
              <a:rPr sz="2400" dirty="0" err="1">
                <a:solidFill>
                  <a:srgbClr val="28516A"/>
                </a:solidFill>
              </a:rPr>
              <a:t>Ваши</a:t>
            </a:r>
            <a:endParaRPr sz="2400" dirty="0">
              <a:solidFill>
                <a:srgbClr val="28516A"/>
              </a:solidFill>
            </a:endParaRPr>
          </a:p>
          <a:p>
            <a:pPr algn="ctr">
              <a:defRPr sz="2400">
                <a:solidFill>
                  <a:srgbClr val="2557A1"/>
                </a:solidFill>
              </a:defRPr>
            </a:pPr>
            <a:r>
              <a:rPr sz="2400" dirty="0" err="1">
                <a:solidFill>
                  <a:srgbClr val="28516A"/>
                </a:solidFill>
              </a:rPr>
              <a:t>коллеги</a:t>
            </a:r>
            <a:endParaRPr sz="2400" dirty="0">
              <a:solidFill>
                <a:srgbClr val="28516A"/>
              </a:solidFill>
            </a:endParaRPr>
          </a:p>
        </p:txBody>
      </p:sp>
      <p:sp>
        <p:nvSpPr>
          <p:cNvPr id="15" name="Сын начальника">
            <a:extLst>
              <a:ext uri="{FF2B5EF4-FFF2-40B4-BE49-F238E27FC236}">
                <a16:creationId xmlns:a16="http://schemas.microsoft.com/office/drawing/2014/main" id="{463D42D2-62B5-4C41-8E9A-0870815C7CD2}"/>
              </a:ext>
            </a:extLst>
          </p:cNvPr>
          <p:cNvSpPr txBox="1"/>
          <p:nvPr/>
        </p:nvSpPr>
        <p:spPr>
          <a:xfrm>
            <a:off x="4590876" y="2887081"/>
            <a:ext cx="209358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2400">
                <a:solidFill>
                  <a:srgbClr val="2557A1"/>
                </a:solidFill>
              </a:defRPr>
            </a:lvl1pPr>
          </a:lstStyle>
          <a:p>
            <a:pPr algn="ctr">
              <a:defRPr sz="2400">
                <a:solidFill>
                  <a:srgbClr val="2557A1"/>
                </a:solidFill>
              </a:defRPr>
            </a:pPr>
            <a:r>
              <a:rPr dirty="0" err="1">
                <a:solidFill>
                  <a:srgbClr val="28516A"/>
                </a:solidFill>
              </a:rPr>
              <a:t>Сын</a:t>
            </a:r>
            <a:r>
              <a:rPr dirty="0">
                <a:solidFill>
                  <a:srgbClr val="28516A"/>
                </a:solidFill>
              </a:rPr>
              <a:t> </a:t>
            </a:r>
            <a:r>
              <a:rPr lang="ru-RU" dirty="0">
                <a:solidFill>
                  <a:srgbClr val="28516A"/>
                </a:solidFill>
              </a:rPr>
              <a:t>маминой подруги</a:t>
            </a:r>
            <a:endParaRPr dirty="0">
              <a:solidFill>
                <a:srgbClr val="28516A"/>
              </a:solidFill>
            </a:endParaRPr>
          </a:p>
        </p:txBody>
      </p:sp>
      <p:sp>
        <p:nvSpPr>
          <p:cNvPr id="16" name="Среднее:">
            <a:extLst>
              <a:ext uri="{FF2B5EF4-FFF2-40B4-BE49-F238E27FC236}">
                <a16:creationId xmlns:a16="http://schemas.microsoft.com/office/drawing/2014/main" id="{416C94A1-C757-6F49-93B7-5BADD5C8E5FF}"/>
              </a:ext>
            </a:extLst>
          </p:cNvPr>
          <p:cNvSpPr txBox="1"/>
          <p:nvPr/>
        </p:nvSpPr>
        <p:spPr>
          <a:xfrm>
            <a:off x="5850077" y="3990862"/>
            <a:ext cx="142891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2400">
                <a:solidFill>
                  <a:srgbClr val="2557A1"/>
                </a:solidFill>
              </a:defRPr>
            </a:lvl1pPr>
          </a:lstStyle>
          <a:p>
            <a:r>
              <a:rPr dirty="0" err="1">
                <a:solidFill>
                  <a:srgbClr val="28516A"/>
                </a:solidFill>
              </a:rPr>
              <a:t>Среднее</a:t>
            </a:r>
            <a:r>
              <a:rPr dirty="0">
                <a:solidFill>
                  <a:srgbClr val="28516A"/>
                </a:solidFill>
              </a:rPr>
              <a:t>:</a:t>
            </a:r>
          </a:p>
        </p:txBody>
      </p:sp>
      <p:sp>
        <p:nvSpPr>
          <p:cNvPr id="17" name="$ 80,000">
            <a:extLst>
              <a:ext uri="{FF2B5EF4-FFF2-40B4-BE49-F238E27FC236}">
                <a16:creationId xmlns:a16="http://schemas.microsoft.com/office/drawing/2014/main" id="{387D25FB-27E5-114C-AC5F-D697DCFF61EE}"/>
              </a:ext>
            </a:extLst>
          </p:cNvPr>
          <p:cNvSpPr txBox="1"/>
          <p:nvPr/>
        </p:nvSpPr>
        <p:spPr>
          <a:xfrm>
            <a:off x="7322796" y="3986500"/>
            <a:ext cx="11775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defPPr>
              <a:defRPr lang="ru-RU"/>
            </a:defPPr>
            <a:lvl1pPr>
              <a:spcAft>
                <a:spcPts val="1800"/>
              </a:spcAft>
              <a:buFont typeface="Arial" pitchFamily="34" charset="0"/>
              <a:defRPr sz="2400">
                <a:solidFill>
                  <a:srgbClr val="444444"/>
                </a:solidFill>
              </a:defRPr>
            </a:lvl1pPr>
          </a:lstStyle>
          <a:p>
            <a:r>
              <a:rPr dirty="0"/>
              <a:t>$ 80000</a:t>
            </a:r>
          </a:p>
        </p:txBody>
      </p:sp>
      <p:sp>
        <p:nvSpPr>
          <p:cNvPr id="18" name="$ 30,000">
            <a:extLst>
              <a:ext uri="{FF2B5EF4-FFF2-40B4-BE49-F238E27FC236}">
                <a16:creationId xmlns:a16="http://schemas.microsoft.com/office/drawing/2014/main" id="{70A37A85-31B4-1A44-A85E-209087EF0BEE}"/>
              </a:ext>
            </a:extLst>
          </p:cNvPr>
          <p:cNvSpPr txBox="1"/>
          <p:nvPr/>
        </p:nvSpPr>
        <p:spPr>
          <a:xfrm>
            <a:off x="7322796" y="1511673"/>
            <a:ext cx="11775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defPPr>
              <a:defRPr lang="ru-RU"/>
            </a:defPPr>
            <a:lvl1pPr>
              <a:spcAft>
                <a:spcPts val="1800"/>
              </a:spcAft>
              <a:buFont typeface="Arial" pitchFamily="34" charset="0"/>
              <a:defRPr sz="2400">
                <a:solidFill>
                  <a:srgbClr val="444444"/>
                </a:solidFill>
              </a:defRPr>
            </a:lvl1pPr>
          </a:lstStyle>
          <a:p>
            <a:r>
              <a:rPr dirty="0"/>
              <a:t>$ 30000</a:t>
            </a:r>
          </a:p>
        </p:txBody>
      </p:sp>
      <p:sp>
        <p:nvSpPr>
          <p:cNvPr id="19" name="$ 30,000">
            <a:extLst>
              <a:ext uri="{FF2B5EF4-FFF2-40B4-BE49-F238E27FC236}">
                <a16:creationId xmlns:a16="http://schemas.microsoft.com/office/drawing/2014/main" id="{D812636B-1540-734B-B50D-77D8FA4D4896}"/>
              </a:ext>
            </a:extLst>
          </p:cNvPr>
          <p:cNvSpPr txBox="1"/>
          <p:nvPr/>
        </p:nvSpPr>
        <p:spPr>
          <a:xfrm>
            <a:off x="7322796" y="1921397"/>
            <a:ext cx="11775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defPPr>
              <a:defRPr lang="ru-RU"/>
            </a:defPPr>
            <a:lvl1pPr>
              <a:spcAft>
                <a:spcPts val="1800"/>
              </a:spcAft>
              <a:buFont typeface="Arial" pitchFamily="34" charset="0"/>
              <a:defRPr sz="2400">
                <a:solidFill>
                  <a:srgbClr val="444444"/>
                </a:solidFill>
              </a:defRPr>
            </a:lvl1pPr>
          </a:lstStyle>
          <a:p>
            <a:r>
              <a:rPr dirty="0"/>
              <a:t>$ 30000</a:t>
            </a:r>
          </a:p>
        </p:txBody>
      </p:sp>
      <p:sp>
        <p:nvSpPr>
          <p:cNvPr id="20" name="$ 30,000">
            <a:extLst>
              <a:ext uri="{FF2B5EF4-FFF2-40B4-BE49-F238E27FC236}">
                <a16:creationId xmlns:a16="http://schemas.microsoft.com/office/drawing/2014/main" id="{BF42D9C1-92F3-C34B-8A30-E08133B0C9DF}"/>
              </a:ext>
            </a:extLst>
          </p:cNvPr>
          <p:cNvSpPr txBox="1"/>
          <p:nvPr/>
        </p:nvSpPr>
        <p:spPr>
          <a:xfrm>
            <a:off x="7322796" y="2344201"/>
            <a:ext cx="11775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defPPr>
              <a:defRPr lang="ru-RU"/>
            </a:defPPr>
            <a:lvl1pPr>
              <a:spcAft>
                <a:spcPts val="1800"/>
              </a:spcAft>
              <a:buFont typeface="Arial" pitchFamily="34" charset="0"/>
              <a:defRPr sz="2400">
                <a:solidFill>
                  <a:srgbClr val="444444"/>
                </a:solidFill>
              </a:defRPr>
            </a:lvl1pPr>
          </a:lstStyle>
          <a:p>
            <a:r>
              <a:rPr dirty="0"/>
              <a:t>$ 30000</a:t>
            </a:r>
          </a:p>
        </p:txBody>
      </p:sp>
      <p:sp>
        <p:nvSpPr>
          <p:cNvPr id="21" name="$ 30,000">
            <a:extLst>
              <a:ext uri="{FF2B5EF4-FFF2-40B4-BE49-F238E27FC236}">
                <a16:creationId xmlns:a16="http://schemas.microsoft.com/office/drawing/2014/main" id="{693EEA0E-3327-3D48-BED5-0F68B5831EC5}"/>
              </a:ext>
            </a:extLst>
          </p:cNvPr>
          <p:cNvSpPr txBox="1"/>
          <p:nvPr/>
        </p:nvSpPr>
        <p:spPr>
          <a:xfrm>
            <a:off x="7322796" y="2694149"/>
            <a:ext cx="11775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defPPr>
              <a:defRPr lang="ru-RU"/>
            </a:defPPr>
            <a:lvl1pPr>
              <a:spcAft>
                <a:spcPts val="1800"/>
              </a:spcAft>
              <a:buFont typeface="Arial" pitchFamily="34" charset="0"/>
              <a:defRPr sz="2400">
                <a:solidFill>
                  <a:srgbClr val="444444"/>
                </a:solidFill>
              </a:defRPr>
            </a:lvl1pPr>
          </a:lstStyle>
          <a:p>
            <a:r>
              <a:rPr dirty="0"/>
              <a:t>$ 30000</a:t>
            </a:r>
          </a:p>
        </p:txBody>
      </p:sp>
      <p:sp>
        <p:nvSpPr>
          <p:cNvPr id="22" name="Среднее:">
            <a:extLst>
              <a:ext uri="{FF2B5EF4-FFF2-40B4-BE49-F238E27FC236}">
                <a16:creationId xmlns:a16="http://schemas.microsoft.com/office/drawing/2014/main" id="{3C4D1E38-9509-6845-BCDB-E1EFEE0D9C7B}"/>
              </a:ext>
            </a:extLst>
          </p:cNvPr>
          <p:cNvSpPr txBox="1"/>
          <p:nvPr/>
        </p:nvSpPr>
        <p:spPr>
          <a:xfrm>
            <a:off x="5853507" y="4445828"/>
            <a:ext cx="146604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2400">
                <a:solidFill>
                  <a:srgbClr val="2557A1"/>
                </a:solidFill>
              </a:defRPr>
            </a:lvl1pPr>
          </a:lstStyle>
          <a:p>
            <a:pPr algn="ctr">
              <a:defRPr sz="2400">
                <a:solidFill>
                  <a:srgbClr val="2557A1"/>
                </a:solidFill>
              </a:defRPr>
            </a:pPr>
            <a:r>
              <a:rPr lang="ru-RU" dirty="0">
                <a:solidFill>
                  <a:srgbClr val="28516A"/>
                </a:solidFill>
              </a:rPr>
              <a:t>Медиана</a:t>
            </a:r>
            <a:r>
              <a:rPr dirty="0">
                <a:solidFill>
                  <a:srgbClr val="28516A"/>
                </a:solidFill>
              </a:rPr>
              <a:t>:</a:t>
            </a:r>
          </a:p>
        </p:txBody>
      </p:sp>
      <p:sp>
        <p:nvSpPr>
          <p:cNvPr id="23" name="$ 80,000">
            <a:extLst>
              <a:ext uri="{FF2B5EF4-FFF2-40B4-BE49-F238E27FC236}">
                <a16:creationId xmlns:a16="http://schemas.microsoft.com/office/drawing/2014/main" id="{6515931E-A2DD-664D-978B-45ABC8EBA83F}"/>
              </a:ext>
            </a:extLst>
          </p:cNvPr>
          <p:cNvSpPr txBox="1"/>
          <p:nvPr/>
        </p:nvSpPr>
        <p:spPr>
          <a:xfrm>
            <a:off x="7322796" y="4441466"/>
            <a:ext cx="11775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defPPr>
              <a:defRPr lang="ru-RU"/>
            </a:defPPr>
            <a:lvl1pPr>
              <a:spcAft>
                <a:spcPts val="1800"/>
              </a:spcAft>
              <a:buFont typeface="Arial" pitchFamily="34" charset="0"/>
              <a:defRPr sz="2400">
                <a:solidFill>
                  <a:srgbClr val="444444"/>
                </a:solidFill>
              </a:defRPr>
            </a:lvl1pPr>
          </a:lstStyle>
          <a:p>
            <a:r>
              <a:rPr dirty="0"/>
              <a:t>$ </a:t>
            </a:r>
            <a:r>
              <a:rPr lang="ru-RU" dirty="0"/>
              <a:t>3</a:t>
            </a:r>
            <a:r>
              <a:rPr dirty="0"/>
              <a:t>0000</a:t>
            </a:r>
          </a:p>
        </p:txBody>
      </p:sp>
    </p:spTree>
    <p:extLst>
      <p:ext uri="{BB962C8B-B14F-4D97-AF65-F5344CB8AC3E}">
        <p14:creationId xmlns:p14="http://schemas.microsoft.com/office/powerpoint/2010/main" val="263723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Поиск выбросов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704856" cy="11521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Правило трёх сигм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444444"/>
                </a:solidFill>
              </a:rPr>
              <a:t>если данные распределены нормально и наблюдение оказалось за пределами интервала в три сигмы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это выброс</a:t>
            </a:r>
            <a:endParaRPr lang="ru-RU" sz="2400" b="1" dirty="0">
              <a:solidFill>
                <a:srgbClr val="444444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en-US" sz="2400" dirty="0">
              <a:solidFill>
                <a:srgbClr val="5C5B5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A994B3B-1F6D-704A-B988-425208E475AA}"/>
                  </a:ext>
                </a:extLst>
              </p:cNvPr>
              <p:cNvSpPr/>
              <p:nvPr/>
            </p:nvSpPr>
            <p:spPr>
              <a:xfrm>
                <a:off x="2236777" y="2154751"/>
                <a:ext cx="46704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≈0.997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A994B3B-1F6D-704A-B988-425208E47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777" y="2154751"/>
                <a:ext cx="4670445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9CD845-5FC5-AE41-AE8A-4C090F5729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00" y="2924944"/>
            <a:ext cx="6795651" cy="339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5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Поиск выбросов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208472" cy="11521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Правило 1</a:t>
            </a:r>
            <a:r>
              <a:rPr lang="en-US" sz="2400" b="1" dirty="0">
                <a:solidFill>
                  <a:srgbClr val="28516A"/>
                </a:solidFill>
              </a:rPr>
              <a:t>.5 </a:t>
            </a:r>
            <a:r>
              <a:rPr lang="ru-RU" sz="2400" b="1" dirty="0">
                <a:solidFill>
                  <a:srgbClr val="28516A"/>
                </a:solidFill>
              </a:rPr>
              <a:t>интерквантильных размахов (</a:t>
            </a:r>
            <a:r>
              <a:rPr lang="en-US" sz="2400" b="1" dirty="0">
                <a:solidFill>
                  <a:srgbClr val="28516A"/>
                </a:solidFill>
              </a:rPr>
              <a:t>IQR</a:t>
            </a:r>
            <a:r>
              <a:rPr lang="ru-RU" sz="2400" b="1" dirty="0">
                <a:solidFill>
                  <a:srgbClr val="28516A"/>
                </a:solidFill>
              </a:rPr>
              <a:t>)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444444"/>
                </a:solidFill>
              </a:rPr>
              <a:t>если наблюдение оказались за пределами выделенного интервала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оно выброс</a:t>
            </a:r>
            <a:r>
              <a:rPr lang="en-US" sz="2400" dirty="0">
                <a:solidFill>
                  <a:srgbClr val="444444"/>
                </a:solidFill>
              </a:rPr>
              <a:t>. </a:t>
            </a:r>
            <a:r>
              <a:rPr lang="ru-RU" sz="2400" dirty="0">
                <a:solidFill>
                  <a:srgbClr val="444444"/>
                </a:solidFill>
              </a:rPr>
              <a:t>Иногда используют </a:t>
            </a:r>
            <a:r>
              <a:rPr lang="en-US" sz="2400" dirty="0">
                <a:solidFill>
                  <a:srgbClr val="444444"/>
                </a:solidFill>
              </a:rPr>
              <a:t>3</a:t>
            </a:r>
            <a:r>
              <a:rPr lang="ru-RU" sz="2400" dirty="0">
                <a:solidFill>
                  <a:srgbClr val="444444"/>
                </a:solidFill>
              </a:rPr>
              <a:t> </a:t>
            </a:r>
            <a:r>
              <a:rPr lang="en-US" sz="2400" dirty="0">
                <a:solidFill>
                  <a:srgbClr val="444444"/>
                </a:solidFill>
              </a:rPr>
              <a:t> IQR</a:t>
            </a:r>
            <a:endParaRPr lang="ru-RU" sz="2400" dirty="0">
              <a:solidFill>
                <a:srgbClr val="444444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en-US" sz="2400" dirty="0">
              <a:solidFill>
                <a:srgbClr val="5C5B5C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1CD1B9-F596-6B42-BCC4-960061C88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643"/>
          <a:stretch/>
        </p:blipFill>
        <p:spPr>
          <a:xfrm>
            <a:off x="1546082" y="1872129"/>
            <a:ext cx="6051835" cy="45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6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Поиск выбросов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37444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Также выбросы можно искать с помощью различных более сложных алгоритмов машинного обучения</a:t>
            </a:r>
            <a:endParaRPr lang="en-US" sz="2400" dirty="0">
              <a:solidFill>
                <a:srgbClr val="444444"/>
              </a:solidFill>
            </a:endParaRPr>
          </a:p>
        </p:txBody>
      </p:sp>
      <p:sp>
        <p:nvSpPr>
          <p:cNvPr id="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B54302F2-A504-EB4A-A56D-ABD7F90BEE2F}"/>
              </a:ext>
            </a:extLst>
          </p:cNvPr>
          <p:cNvSpPr txBox="1"/>
          <p:nvPr/>
        </p:nvSpPr>
        <p:spPr>
          <a:xfrm>
            <a:off x="517622" y="6093296"/>
            <a:ext cx="7704856" cy="2462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>
                <a:solidFill>
                  <a:srgbClr val="28516A"/>
                </a:solidFill>
              </a:rPr>
              <a:t>https://dyakonov.org/2017/04/19/поиск-аномалий-anomaly-detection/</a:t>
            </a:r>
            <a:endParaRPr lang="ru-RU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68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Поиск выбросов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37444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Также выбросы можно искать с помощью различных более сложных алгоритмов машинного обучения</a:t>
            </a:r>
            <a:endParaRPr lang="en-US" sz="2400" dirty="0">
              <a:solidFill>
                <a:srgbClr val="444444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Многие алгоритмы устойчивы к выбросам</a:t>
            </a:r>
          </a:p>
        </p:txBody>
      </p:sp>
      <p:sp>
        <p:nvSpPr>
          <p:cNvPr id="5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4731BA55-7F83-BE40-A36E-7CAABD5BE75F}"/>
              </a:ext>
            </a:extLst>
          </p:cNvPr>
          <p:cNvSpPr txBox="1"/>
          <p:nvPr/>
        </p:nvSpPr>
        <p:spPr>
          <a:xfrm>
            <a:off x="517622" y="6093296"/>
            <a:ext cx="7704856" cy="2462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>
                <a:solidFill>
                  <a:srgbClr val="28516A"/>
                </a:solidFill>
              </a:rPr>
              <a:t>https://dyakonov.org/2017/04/19/поиск-аномалий-anomaly-detection/</a:t>
            </a:r>
            <a:endParaRPr lang="ru-RU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37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Ковариация</a:t>
            </a:r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388A060D-AEC5-0446-B2E9-916E1F9E64C2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136904" cy="48245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Ковариация – </a:t>
            </a:r>
            <a:r>
              <a:rPr lang="ru-RU" sz="2400" dirty="0">
                <a:solidFill>
                  <a:srgbClr val="444444"/>
                </a:solidFill>
              </a:rPr>
              <a:t>мера линейной зависимости двух случайных величин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вычисляется как</a:t>
            </a:r>
            <a:endParaRPr lang="en-US" sz="2400" dirty="0">
              <a:solidFill>
                <a:srgbClr val="444444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>
                <a:solidFill>
                  <a:srgbClr val="444444"/>
                </a:solidFill>
              </a:rPr>
              <a:t>По аналогии с дисперсией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раскрыв скобки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получаем более простую формулу для вычисления</a:t>
            </a:r>
            <a:r>
              <a:rPr lang="en-US" sz="2400" dirty="0">
                <a:solidFill>
                  <a:srgbClr val="444444"/>
                </a:solidFill>
              </a:rPr>
              <a:t>:</a:t>
            </a:r>
          </a:p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2DF5C12-E989-AC46-819E-4F17992D5FDD}"/>
                  </a:ext>
                </a:extLst>
              </p:cNvPr>
              <p:cNvSpPr/>
              <p:nvPr/>
            </p:nvSpPr>
            <p:spPr>
              <a:xfrm>
                <a:off x="683568" y="1700351"/>
                <a:ext cx="7416316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d>
                        <m:dPr>
                          <m:endChr m:val="]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2DF5C12-E989-AC46-819E-4F17992D5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700351"/>
                <a:ext cx="7416316" cy="509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95626D6A-4C67-B741-BEFF-3E8CA72F43DF}"/>
                  </a:ext>
                </a:extLst>
              </p:cNvPr>
              <p:cNvSpPr/>
              <p:nvPr/>
            </p:nvSpPr>
            <p:spPr>
              <a:xfrm>
                <a:off x="1116378" y="5542840"/>
                <a:ext cx="4572000" cy="369332"/>
              </a:xfrm>
              <a:prstGeom prst="rect">
                <a:avLst/>
              </a:prstGeom>
            </p:spPr>
            <p:txBody>
              <a:bodyPr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B30058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95626D6A-4C67-B741-BEFF-3E8CA72F4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378" y="5542840"/>
                <a:ext cx="4572000" cy="369332"/>
              </a:xfrm>
              <a:prstGeom prst="rect">
                <a:avLst/>
              </a:prstGeom>
              <a:blipFill>
                <a:blip r:embed="rId5"/>
                <a:stretch>
                  <a:fillRect l="-1467" b="-9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3ED405E-5042-5F4B-ABA6-95E5E54F849C}"/>
                  </a:ext>
                </a:extLst>
              </p:cNvPr>
              <p:cNvSpPr/>
              <p:nvPr/>
            </p:nvSpPr>
            <p:spPr>
              <a:xfrm>
                <a:off x="546627" y="3561047"/>
                <a:ext cx="5704960" cy="41684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d>
                        <m:dPr>
                          <m:endChr m:val="]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3ED405E-5042-5F4B-ABA6-95E5E54F8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27" y="3561047"/>
                <a:ext cx="5704960" cy="4168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9721696-9FE9-8E40-AE6C-E22F776F5F3B}"/>
                  </a:ext>
                </a:extLst>
              </p:cNvPr>
              <p:cNvSpPr/>
              <p:nvPr/>
            </p:nvSpPr>
            <p:spPr>
              <a:xfrm>
                <a:off x="1116378" y="4068373"/>
                <a:ext cx="6766026" cy="41684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9721696-9FE9-8E40-AE6C-E22F776F5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378" y="4068373"/>
                <a:ext cx="6766026" cy="4168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ABC536C-D3B7-A640-9124-D35C32CB0F13}"/>
                  </a:ext>
                </a:extLst>
              </p:cNvPr>
              <p:cNvSpPr/>
              <p:nvPr/>
            </p:nvSpPr>
            <p:spPr>
              <a:xfrm>
                <a:off x="1116378" y="4575700"/>
                <a:ext cx="8027622" cy="41684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ABC536C-D3B7-A640-9124-D35C32CB0F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378" y="4575700"/>
                <a:ext cx="8027622" cy="416845"/>
              </a:xfrm>
              <a:prstGeom prst="rect">
                <a:avLst/>
              </a:prstGeom>
              <a:blipFill>
                <a:blip r:embed="rId8"/>
                <a:stretch>
                  <a:fillRect l="-790" b="-23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85A00D3-15A4-5448-BDEB-E7226AE0138B}"/>
                  </a:ext>
                </a:extLst>
              </p:cNvPr>
              <p:cNvSpPr/>
              <p:nvPr/>
            </p:nvSpPr>
            <p:spPr>
              <a:xfrm>
                <a:off x="1116378" y="5083026"/>
                <a:ext cx="7697899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85A00D3-15A4-5448-BDEB-E7226AE013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378" y="5083026"/>
                <a:ext cx="7697899" cy="369332"/>
              </a:xfrm>
              <a:prstGeom prst="rect">
                <a:avLst/>
              </a:prstGeom>
              <a:blipFill>
                <a:blip r:embed="rId9"/>
                <a:stretch>
                  <a:fillRect l="-822" t="-3333" b="-3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49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Поиск выбросов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37444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Также выбросы можно искать с помощью различных более сложных алгоритмов машинного обучения</a:t>
            </a:r>
            <a:endParaRPr lang="en-US" sz="2400" dirty="0">
              <a:solidFill>
                <a:srgbClr val="444444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Многие алгоритмы устойчивы к выбросам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444444"/>
                </a:solidFill>
              </a:rPr>
              <a:t>если бы мы строили наивный прогноз</a:t>
            </a:r>
            <a:r>
              <a:rPr lang="en-US" sz="2400" dirty="0">
                <a:solidFill>
                  <a:srgbClr val="444444"/>
                </a:solidFill>
              </a:rPr>
              <a:t>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на основе медианы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он был бы устойчивым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к выбросам и не исказился бы</a:t>
            </a:r>
            <a:r>
              <a:rPr lang="en-US" sz="2400" dirty="0">
                <a:solidFill>
                  <a:srgbClr val="444444"/>
                </a:solidFill>
              </a:rPr>
              <a:t>,</a:t>
            </a:r>
            <a:r>
              <a:rPr lang="ru-RU" sz="2400" dirty="0">
                <a:solidFill>
                  <a:srgbClr val="444444"/>
                </a:solidFill>
              </a:rPr>
              <a:t> как среднее</a:t>
            </a:r>
          </a:p>
        </p:txBody>
      </p:sp>
      <p:sp>
        <p:nvSpPr>
          <p:cNvPr id="5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FE5E5D8B-F5A6-3E42-A89B-124034868115}"/>
              </a:ext>
            </a:extLst>
          </p:cNvPr>
          <p:cNvSpPr txBox="1"/>
          <p:nvPr/>
        </p:nvSpPr>
        <p:spPr>
          <a:xfrm>
            <a:off x="517622" y="6093296"/>
            <a:ext cx="7704856" cy="2462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>
                <a:solidFill>
                  <a:srgbClr val="28516A"/>
                </a:solidFill>
              </a:rPr>
              <a:t>https://dyakonov.org/2017/04/19/поиск-аномалий-anomaly-detection/</a:t>
            </a:r>
            <a:endParaRPr lang="ru-RU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79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Поиск выбросов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37444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Также выбросы можно искать с помощью различных более сложных алгоритмов машинного обучения</a:t>
            </a:r>
            <a:endParaRPr lang="en-US" sz="2400" dirty="0">
              <a:solidFill>
                <a:srgbClr val="444444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Многие алгоритмы устойчивы к выбросам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444444"/>
                </a:solidFill>
              </a:rPr>
              <a:t>если бы мы строили наивный прогноз</a:t>
            </a:r>
            <a:r>
              <a:rPr lang="en-US" sz="2400" dirty="0">
                <a:solidFill>
                  <a:srgbClr val="444444"/>
                </a:solidFill>
              </a:rPr>
              <a:t>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на основе медианы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он был бы устойчивым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к выбросам и не исказился бы</a:t>
            </a:r>
            <a:r>
              <a:rPr lang="en-US" sz="2400" dirty="0">
                <a:solidFill>
                  <a:srgbClr val="444444"/>
                </a:solidFill>
              </a:rPr>
              <a:t>,</a:t>
            </a:r>
            <a:r>
              <a:rPr lang="ru-RU" sz="2400" dirty="0">
                <a:solidFill>
                  <a:srgbClr val="444444"/>
                </a:solidFill>
              </a:rPr>
              <a:t> как среднее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Можно придумывать статистики</a:t>
            </a:r>
            <a:r>
              <a:rPr lang="en-US" sz="2400" dirty="0">
                <a:solidFill>
                  <a:srgbClr val="444444"/>
                </a:solidFill>
              </a:rPr>
              <a:t>,</a:t>
            </a:r>
            <a:r>
              <a:rPr lang="ru-RU" sz="2400" dirty="0">
                <a:solidFill>
                  <a:srgbClr val="444444"/>
                </a:solidFill>
              </a:rPr>
              <a:t> основанные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на медиане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которые будут нечувствительны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к выбросам</a:t>
            </a:r>
          </a:p>
        </p:txBody>
      </p:sp>
      <p:sp>
        <p:nvSpPr>
          <p:cNvPr id="8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9C814A3A-9643-BD4B-BC75-E935B08DFF33}"/>
              </a:ext>
            </a:extLst>
          </p:cNvPr>
          <p:cNvSpPr txBox="1"/>
          <p:nvPr/>
        </p:nvSpPr>
        <p:spPr>
          <a:xfrm>
            <a:off x="517622" y="6093296"/>
            <a:ext cx="7704856" cy="2462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>
                <a:solidFill>
                  <a:srgbClr val="28516A"/>
                </a:solidFill>
              </a:rPr>
              <a:t>https://dyakonov.org/2017/04/19/поиск-аномалий-anomaly-detection/</a:t>
            </a:r>
            <a:endParaRPr lang="ru-RU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23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29523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Пропуски и выбросы – проблемы в данных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с которыми надо бороться</a:t>
            </a:r>
          </a:p>
        </p:txBody>
      </p:sp>
    </p:spTree>
    <p:extLst>
      <p:ext uri="{BB962C8B-B14F-4D97-AF65-F5344CB8AC3E}">
        <p14:creationId xmlns:p14="http://schemas.microsoft.com/office/powerpoint/2010/main" val="37693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29523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Пропуски и выбросы – проблемы в данных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с которыми надо бороться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Пропуски</a:t>
            </a:r>
            <a:r>
              <a:rPr lang="en-US" sz="2400" dirty="0">
                <a:solidFill>
                  <a:srgbClr val="444444"/>
                </a:solidFill>
              </a:rPr>
              <a:t>,</a:t>
            </a:r>
            <a:r>
              <a:rPr lang="ru-RU" sz="2400" dirty="0">
                <a:solidFill>
                  <a:srgbClr val="444444"/>
                </a:solidFill>
              </a:rPr>
              <a:t> если их мало</a:t>
            </a:r>
            <a:r>
              <a:rPr lang="en-US" sz="2400" dirty="0">
                <a:solidFill>
                  <a:srgbClr val="444444"/>
                </a:solidFill>
              </a:rPr>
              <a:t>,</a:t>
            </a:r>
            <a:r>
              <a:rPr lang="ru-RU" sz="2400" dirty="0">
                <a:solidFill>
                  <a:srgbClr val="444444"/>
                </a:solidFill>
              </a:rPr>
              <a:t> пытаются заполнять</a:t>
            </a:r>
            <a:r>
              <a:rPr lang="en-US" sz="2400" dirty="0">
                <a:solidFill>
                  <a:srgbClr val="444444"/>
                </a:solidFill>
              </a:rPr>
              <a:t>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с помощью разных алгоритмов</a:t>
            </a:r>
          </a:p>
        </p:txBody>
      </p:sp>
    </p:spTree>
    <p:extLst>
      <p:ext uri="{BB962C8B-B14F-4D97-AF65-F5344CB8AC3E}">
        <p14:creationId xmlns:p14="http://schemas.microsoft.com/office/powerpoint/2010/main" val="290384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29523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Пропуски и выбросы – проблемы в данных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с которыми надо бороться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Пропуски</a:t>
            </a:r>
            <a:r>
              <a:rPr lang="en-US" sz="2400" dirty="0">
                <a:solidFill>
                  <a:srgbClr val="444444"/>
                </a:solidFill>
              </a:rPr>
              <a:t>,</a:t>
            </a:r>
            <a:r>
              <a:rPr lang="ru-RU" sz="2400" dirty="0">
                <a:solidFill>
                  <a:srgbClr val="444444"/>
                </a:solidFill>
              </a:rPr>
              <a:t> если их мало</a:t>
            </a:r>
            <a:r>
              <a:rPr lang="en-US" sz="2400" dirty="0">
                <a:solidFill>
                  <a:srgbClr val="444444"/>
                </a:solidFill>
              </a:rPr>
              <a:t>,</a:t>
            </a:r>
            <a:r>
              <a:rPr lang="ru-RU" sz="2400" dirty="0">
                <a:solidFill>
                  <a:srgbClr val="444444"/>
                </a:solidFill>
              </a:rPr>
              <a:t> пытаются заполнять</a:t>
            </a:r>
            <a:r>
              <a:rPr lang="en-US" sz="2400" dirty="0">
                <a:solidFill>
                  <a:srgbClr val="444444"/>
                </a:solidFill>
              </a:rPr>
              <a:t>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с помощью разных алгоритмов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Выбросы либо сглаживают</a:t>
            </a:r>
            <a:r>
              <a:rPr lang="en-US" sz="2400" dirty="0">
                <a:solidFill>
                  <a:srgbClr val="444444"/>
                </a:solidFill>
              </a:rPr>
              <a:t>,</a:t>
            </a:r>
            <a:r>
              <a:rPr lang="ru-RU" sz="2400" dirty="0">
                <a:solidFill>
                  <a:srgbClr val="444444"/>
                </a:solidFill>
              </a:rPr>
              <a:t> либо выбрасывают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из рассмотрения</a:t>
            </a:r>
            <a:endParaRPr lang="en-US" sz="2400" dirty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32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1619673" y="116632"/>
            <a:ext cx="7416824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ru-RU" altLang="ru-RU" b="1" dirty="0">
                <a:solidFill>
                  <a:srgbClr val="28516A"/>
                </a:solidFill>
                <a:ea typeface="+mj-ea"/>
                <a:cs typeface="Times New Roman" pitchFamily="18" charset="0"/>
              </a:rPr>
              <a:t>Преобразование Бокса-Кокса</a:t>
            </a:r>
          </a:p>
        </p:txBody>
      </p:sp>
    </p:spTree>
    <p:extLst>
      <p:ext uri="{BB962C8B-B14F-4D97-AF65-F5344CB8AC3E}">
        <p14:creationId xmlns:p14="http://schemas.microsoft.com/office/powerpoint/2010/main" val="221953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Длинные</a:t>
            </a:r>
            <a:r>
              <a:rPr lang="ru-RU" sz="3200" b="1" dirty="0">
                <a:solidFill>
                  <a:srgbClr val="0059A9"/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хвосты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37171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Выбросы связаны с шумом в данных</a:t>
            </a:r>
          </a:p>
        </p:txBody>
      </p:sp>
    </p:spTree>
    <p:extLst>
      <p:ext uri="{BB962C8B-B14F-4D97-AF65-F5344CB8AC3E}">
        <p14:creationId xmlns:p14="http://schemas.microsoft.com/office/powerpoint/2010/main" val="58041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Длинные</a:t>
            </a:r>
            <a:r>
              <a:rPr lang="ru-RU" sz="3200" b="1" dirty="0">
                <a:solidFill>
                  <a:srgbClr val="0059A9"/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хвосты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37171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Выбросы связаны с шумом в данных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Иногда данные имеют не очень удобное распределение (длинные хвосты) </a:t>
            </a:r>
          </a:p>
        </p:txBody>
      </p:sp>
    </p:spTree>
    <p:extLst>
      <p:ext uri="{BB962C8B-B14F-4D97-AF65-F5344CB8AC3E}">
        <p14:creationId xmlns:p14="http://schemas.microsoft.com/office/powerpoint/2010/main" val="165855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Длинные</a:t>
            </a:r>
            <a:r>
              <a:rPr lang="ru-RU" sz="3200" b="1" dirty="0">
                <a:solidFill>
                  <a:srgbClr val="0059A9"/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хвосты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37171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Выбросы связаны с шумом в данных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Иногда данные имеют не очень удобное распределение (длинные хвосты)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Из-за этого с ними сложно работать стандартными методами</a:t>
            </a:r>
          </a:p>
        </p:txBody>
      </p:sp>
    </p:spTree>
    <p:extLst>
      <p:ext uri="{BB962C8B-B14F-4D97-AF65-F5344CB8AC3E}">
        <p14:creationId xmlns:p14="http://schemas.microsoft.com/office/powerpoint/2010/main" val="79399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Длинные</a:t>
            </a:r>
            <a:r>
              <a:rPr lang="ru-RU" sz="3200" b="1" dirty="0">
                <a:solidFill>
                  <a:srgbClr val="0059A9"/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хвосты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37171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Выбросы связаны с шумом в данных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Иногда данные имеют не очень удобное распределение (длинные хвосты)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Из-за этого с ними сложно работать стандартными методами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Чтобы с ними было удобнее работать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данные можно сгладить</a:t>
            </a:r>
            <a:endParaRPr lang="en-US" sz="2400" dirty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35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ковариации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FCD06F2-A3E8-8E43-8227-708962BE3200}"/>
                  </a:ext>
                </a:extLst>
              </p:cNvPr>
              <p:cNvSpPr/>
              <p:nvPr/>
            </p:nvSpPr>
            <p:spPr>
              <a:xfrm>
                <a:off x="612000" y="720000"/>
                <a:ext cx="42825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ru-RU" sz="2400" b="0" i="1" smtClean="0">
                          <a:solidFill>
                            <a:srgbClr val="5C5B5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444444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FCD06F2-A3E8-8E43-8227-708962BE3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4282583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0CBAC8D-0918-284C-8612-558697850EA1}"/>
                  </a:ext>
                </a:extLst>
              </p:cNvPr>
              <p:cNvSpPr/>
              <p:nvPr/>
            </p:nvSpPr>
            <p:spPr>
              <a:xfrm>
                <a:off x="5076056" y="720000"/>
                <a:ext cx="2239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sz="2400" b="0" i="1" smtClean="0">
                          <a:solidFill>
                            <a:srgbClr val="5C5B5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444444"/>
                          </a:solidFill>
                          <a:latin typeface="Cambria Math" panose="02040503050406030204" pitchFamily="18" charset="0"/>
                        </a:rPr>
                        <m:t>константа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0CBAC8D-0918-284C-8612-558697850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720000"/>
                <a:ext cx="223978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9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Логарифмирование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830738B-CCD4-6748-A9A2-05FE12C9A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551" y="836711"/>
            <a:ext cx="3609308" cy="241263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B29D49-8B01-FB48-95A6-402CD2DC1C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6056" y="836712"/>
            <a:ext cx="3744416" cy="24126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3645165-8303-D745-B537-841E8118A939}"/>
                  </a:ext>
                </a:extLst>
              </p:cNvPr>
              <p:cNvSpPr/>
              <p:nvPr/>
            </p:nvSpPr>
            <p:spPr>
              <a:xfrm>
                <a:off x="1499175" y="1203317"/>
                <a:ext cx="4598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3645165-8303-D745-B537-841E8118A9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175" y="1203317"/>
                <a:ext cx="45986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753ED365-32E1-1C41-9E41-A6CB6811D5D2}"/>
                  </a:ext>
                </a:extLst>
              </p:cNvPr>
              <p:cNvSpPr/>
              <p:nvPr/>
            </p:nvSpPr>
            <p:spPr>
              <a:xfrm>
                <a:off x="5652120" y="1205100"/>
                <a:ext cx="11154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753ED365-32E1-1C41-9E41-A6CB6811D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1205100"/>
                <a:ext cx="1115498" cy="461665"/>
              </a:xfrm>
              <a:prstGeom prst="rect">
                <a:avLst/>
              </a:prstGeom>
              <a:blipFill>
                <a:blip r:embed="rId9"/>
                <a:stretch>
                  <a:fillRect r="-1124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">
            <a:extLst>
              <a:ext uri="{FF2B5EF4-FFF2-40B4-BE49-F238E27FC236}">
                <a16:creationId xmlns:a16="http://schemas.microsoft.com/office/drawing/2014/main" id="{9028297B-24D1-FE4F-9C9D-C53B2743CE92}"/>
              </a:ext>
            </a:extLst>
          </p:cNvPr>
          <p:cNvSpPr/>
          <p:nvPr/>
        </p:nvSpPr>
        <p:spPr>
          <a:xfrm>
            <a:off x="4292264" y="1919079"/>
            <a:ext cx="750614" cy="247901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28516A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4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">
            <a:extLst>
              <a:ext uri="{FF2B5EF4-FFF2-40B4-BE49-F238E27FC236}">
                <a16:creationId xmlns:a16="http://schemas.microsoft.com/office/drawing/2014/main" id="{325E194F-44F0-49B5-8BBF-21C4CC7292A1}"/>
              </a:ext>
            </a:extLst>
          </p:cNvPr>
          <p:cNvSpPr/>
          <p:nvPr/>
        </p:nvSpPr>
        <p:spPr>
          <a:xfrm>
            <a:off x="812976" y="3847971"/>
            <a:ext cx="7560840" cy="106272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Логарифмирование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B716EC90-CE6A-A541-A0B7-CC3D89974004}"/>
              </a:ext>
            </a:extLst>
          </p:cNvPr>
          <p:cNvSpPr/>
          <p:nvPr/>
        </p:nvSpPr>
        <p:spPr>
          <a:xfrm>
            <a:off x="1086400" y="3789040"/>
            <a:ext cx="7374032" cy="1152128"/>
          </a:xfrm>
          <a:prstGeom prst="rect">
            <a:avLst/>
          </a:prstGeom>
          <a:noFill/>
          <a:ln w="12700">
            <a:miter lim="400000"/>
          </a:ln>
          <a:effectLst>
            <a:outerShdw blurRad="190500" dist="76200" dir="5400000" rotWithShape="0">
              <a:srgbClr val="000000">
                <a:alpha val="44711"/>
              </a:srgbClr>
            </a:outerShdw>
          </a:effectLst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8554F-1865-2447-9EA4-532643F479E6}"/>
              </a:ext>
            </a:extLst>
          </p:cNvPr>
          <p:cNvSpPr txBox="1"/>
          <p:nvPr/>
        </p:nvSpPr>
        <p:spPr>
          <a:xfrm>
            <a:off x="1690434" y="3963832"/>
            <a:ext cx="597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Логарифмирование значений позволяет сгладить хвосты</a:t>
            </a: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705B170F-F008-9249-93F7-EAA1CC3DC71A}"/>
              </a:ext>
            </a:extLst>
          </p:cNvPr>
          <p:cNvSpPr/>
          <p:nvPr/>
        </p:nvSpPr>
        <p:spPr>
          <a:xfrm>
            <a:off x="1101008" y="4022650"/>
            <a:ext cx="342464" cy="342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pic>
        <p:nvPicPr>
          <p:cNvPr id="12" name="Рисунок 1">
            <a:extLst>
              <a:ext uri="{FF2B5EF4-FFF2-40B4-BE49-F238E27FC236}">
                <a16:creationId xmlns:a16="http://schemas.microsoft.com/office/drawing/2014/main" id="{2F0A6F16-C4AF-5140-8E02-F8D281EB6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551" y="836711"/>
            <a:ext cx="3609308" cy="2412639"/>
          </a:xfrm>
          <a:prstGeom prst="rect">
            <a:avLst/>
          </a:prstGeom>
        </p:spPr>
      </p:pic>
      <p:pic>
        <p:nvPicPr>
          <p:cNvPr id="13" name="Рисунок 2">
            <a:extLst>
              <a:ext uri="{FF2B5EF4-FFF2-40B4-BE49-F238E27FC236}">
                <a16:creationId xmlns:a16="http://schemas.microsoft.com/office/drawing/2014/main" id="{19C02F8D-075E-C942-ADBF-EACC7C3C79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6056" y="836712"/>
            <a:ext cx="3744416" cy="24126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4">
                <a:extLst>
                  <a:ext uri="{FF2B5EF4-FFF2-40B4-BE49-F238E27FC236}">
                    <a16:creationId xmlns:a16="http://schemas.microsoft.com/office/drawing/2014/main" id="{431C669F-44C5-EA42-992C-25D05CA31DF1}"/>
                  </a:ext>
                </a:extLst>
              </p:cNvPr>
              <p:cNvSpPr/>
              <p:nvPr/>
            </p:nvSpPr>
            <p:spPr>
              <a:xfrm>
                <a:off x="1499175" y="1203317"/>
                <a:ext cx="4598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4">
                <a:extLst>
                  <a:ext uri="{FF2B5EF4-FFF2-40B4-BE49-F238E27FC236}">
                    <a16:creationId xmlns:a16="http://schemas.microsoft.com/office/drawing/2014/main" id="{431C669F-44C5-EA42-992C-25D05CA31D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175" y="1203317"/>
                <a:ext cx="45986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6">
                <a:extLst>
                  <a:ext uri="{FF2B5EF4-FFF2-40B4-BE49-F238E27FC236}">
                    <a16:creationId xmlns:a16="http://schemas.microsoft.com/office/drawing/2014/main" id="{23E9FFBD-A10F-234E-9571-3D4DF01D5480}"/>
                  </a:ext>
                </a:extLst>
              </p:cNvPr>
              <p:cNvSpPr/>
              <p:nvPr/>
            </p:nvSpPr>
            <p:spPr>
              <a:xfrm>
                <a:off x="5652120" y="1205100"/>
                <a:ext cx="11154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6">
                <a:extLst>
                  <a:ext uri="{FF2B5EF4-FFF2-40B4-BE49-F238E27FC236}">
                    <a16:creationId xmlns:a16="http://schemas.microsoft.com/office/drawing/2014/main" id="{23E9FFBD-A10F-234E-9571-3D4DF01D54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1205100"/>
                <a:ext cx="1115498" cy="461665"/>
              </a:xfrm>
              <a:prstGeom prst="rect">
                <a:avLst/>
              </a:prstGeom>
              <a:blipFill>
                <a:blip r:embed="rId9"/>
                <a:stretch>
                  <a:fillRect r="-1124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">
            <a:extLst>
              <a:ext uri="{FF2B5EF4-FFF2-40B4-BE49-F238E27FC236}">
                <a16:creationId xmlns:a16="http://schemas.microsoft.com/office/drawing/2014/main" id="{10BB7206-DB88-A84C-AF06-6B9CE3033427}"/>
              </a:ext>
            </a:extLst>
          </p:cNvPr>
          <p:cNvSpPr/>
          <p:nvPr/>
        </p:nvSpPr>
        <p:spPr>
          <a:xfrm>
            <a:off x="4292264" y="1919079"/>
            <a:ext cx="750614" cy="247901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28516A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06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Логарифмирование</a:t>
            </a:r>
            <a:r>
              <a:rPr lang="ru-RU" sz="3200" b="1" dirty="0">
                <a:solidFill>
                  <a:srgbClr val="0059A9"/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и нормальность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27363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Логарифмирование помогает сгладить длинные хвосты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и получить куполообразное распределение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en-US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15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Логарифмирование и нормальность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27363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Логарифмирование помогает сгладить длинные хвосты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и получить куполообразное распределение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Если в результате логарифмирования случайной величины получается нормальное распределение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такая случайная величина называется логнормальной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444444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en-US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1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Логарифмирование и нормальность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27363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Логарифмирование помогает сгладить длинные хвосты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и получить куполообразное распределение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Если в результате логарифмирования случайной величины получается нормальное распределение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такая случайная величина называется логнормальной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Часто такой особенностью обладают цены</a:t>
            </a:r>
            <a:endParaRPr lang="en-US" sz="2400" dirty="0">
              <a:solidFill>
                <a:srgbClr val="444444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444444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en-US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22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" descr="page10image256">
            <a:extLst>
              <a:ext uri="{FF2B5EF4-FFF2-40B4-BE49-F238E27FC236}">
                <a16:creationId xmlns:a16="http://schemas.microsoft.com/office/drawing/2014/main" id="{806E7D9C-EEB2-E24D-A82D-1E2C76AE1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64704"/>
            <a:ext cx="8254208" cy="464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Логарифмирование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88C0124D-015E-5148-AA41-68F8259AA972}"/>
                  </a:ext>
                </a:extLst>
              </p:cNvPr>
              <p:cNvSpPr/>
              <p:nvPr/>
            </p:nvSpPr>
            <p:spPr>
              <a:xfrm>
                <a:off x="5436096" y="1412776"/>
                <a:ext cx="10820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88C0124D-015E-5148-AA41-68F8259AA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1412776"/>
                <a:ext cx="1082027" cy="461665"/>
              </a:xfrm>
              <a:prstGeom prst="rect">
                <a:avLst/>
              </a:prstGeom>
              <a:blipFill>
                <a:blip r:embed="rId5"/>
                <a:stretch>
                  <a:fillRect l="-1695" r="-1130" b="-21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69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" descr="page10image256">
            <a:extLst>
              <a:ext uri="{FF2B5EF4-FFF2-40B4-BE49-F238E27FC236}">
                <a16:creationId xmlns:a16="http://schemas.microsoft.com/office/drawing/2014/main" id="{806E7D9C-EEB2-E24D-A82D-1E2C76AE1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64704"/>
            <a:ext cx="8254208" cy="464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Логарифмирование</a:t>
            </a: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1F0506FC-8620-CD47-B8FD-1982437746BF}"/>
              </a:ext>
            </a:extLst>
          </p:cNvPr>
          <p:cNvCxnSpPr/>
          <p:nvPr/>
        </p:nvCxnSpPr>
        <p:spPr>
          <a:xfrm flipV="1">
            <a:off x="2663776" y="2150096"/>
            <a:ext cx="0" cy="936104"/>
          </a:xfrm>
          <a:prstGeom prst="straightConnector1">
            <a:avLst/>
          </a:prstGeom>
          <a:ln w="38100">
            <a:solidFill>
              <a:srgbClr val="28516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67996F91-5396-5E47-B16C-B2CE404D8619}"/>
              </a:ext>
            </a:extLst>
          </p:cNvPr>
          <p:cNvCxnSpPr>
            <a:cxnSpLocks/>
          </p:cNvCxnSpPr>
          <p:nvPr/>
        </p:nvCxnSpPr>
        <p:spPr>
          <a:xfrm flipH="1">
            <a:off x="971600" y="2074414"/>
            <a:ext cx="1548160" cy="0"/>
          </a:xfrm>
          <a:prstGeom prst="straightConnector1">
            <a:avLst/>
          </a:prstGeom>
          <a:ln w="38100">
            <a:solidFill>
              <a:srgbClr val="28516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>
            <a:extLst>
              <a:ext uri="{FF2B5EF4-FFF2-40B4-BE49-F238E27FC236}">
                <a16:creationId xmlns:a16="http://schemas.microsoft.com/office/drawing/2014/main" id="{D41592D2-7056-8841-999F-37A1BE1F5F98}"/>
              </a:ext>
            </a:extLst>
          </p:cNvPr>
          <p:cNvSpPr/>
          <p:nvPr/>
        </p:nvSpPr>
        <p:spPr>
          <a:xfrm>
            <a:off x="2609776" y="2020414"/>
            <a:ext cx="108000" cy="108000"/>
          </a:xfrm>
          <a:prstGeom prst="ellipse">
            <a:avLst/>
          </a:prstGeom>
          <a:solidFill>
            <a:srgbClr val="C0504D"/>
          </a:solidFill>
          <a:ln w="38100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D7C12CB8-AA60-D645-A535-E443AB8A34A3}"/>
              </a:ext>
            </a:extLst>
          </p:cNvPr>
          <p:cNvSpPr/>
          <p:nvPr/>
        </p:nvSpPr>
        <p:spPr>
          <a:xfrm>
            <a:off x="782268" y="2020414"/>
            <a:ext cx="108000" cy="108000"/>
          </a:xfrm>
          <a:prstGeom prst="ellipse">
            <a:avLst/>
          </a:prstGeom>
          <a:solidFill>
            <a:srgbClr val="28516A"/>
          </a:solidFill>
          <a:ln w="38100">
            <a:solidFill>
              <a:srgbClr val="2851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88C0124D-015E-5148-AA41-68F8259AA972}"/>
                  </a:ext>
                </a:extLst>
              </p:cNvPr>
              <p:cNvSpPr/>
              <p:nvPr/>
            </p:nvSpPr>
            <p:spPr>
              <a:xfrm>
                <a:off x="5436096" y="1412776"/>
                <a:ext cx="10980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88C0124D-015E-5148-AA41-68F8259AA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1412776"/>
                <a:ext cx="1098057" cy="461665"/>
              </a:xfrm>
              <a:prstGeom prst="rect">
                <a:avLst/>
              </a:prstGeom>
              <a:blipFill>
                <a:blip r:embed="rId5"/>
                <a:stretch>
                  <a:fillRect l="-556" b="-21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67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Логарифмирование</a:t>
            </a:r>
          </a:p>
        </p:txBody>
      </p:sp>
      <p:pic>
        <p:nvPicPr>
          <p:cNvPr id="1025" name="Picture 1" descr="page10image256">
            <a:extLst>
              <a:ext uri="{FF2B5EF4-FFF2-40B4-BE49-F238E27FC236}">
                <a16:creationId xmlns:a16="http://schemas.microsoft.com/office/drawing/2014/main" id="{0857B11B-4E46-B14B-B93F-8319C7751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64704"/>
            <a:ext cx="8254208" cy="464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вал 9">
            <a:extLst>
              <a:ext uri="{FF2B5EF4-FFF2-40B4-BE49-F238E27FC236}">
                <a16:creationId xmlns:a16="http://schemas.microsoft.com/office/drawing/2014/main" id="{D41592D2-7056-8841-999F-37A1BE1F5F98}"/>
              </a:ext>
            </a:extLst>
          </p:cNvPr>
          <p:cNvSpPr/>
          <p:nvPr/>
        </p:nvSpPr>
        <p:spPr>
          <a:xfrm>
            <a:off x="2609776" y="2020414"/>
            <a:ext cx="108000" cy="108000"/>
          </a:xfrm>
          <a:prstGeom prst="ellipse">
            <a:avLst/>
          </a:prstGeom>
          <a:solidFill>
            <a:srgbClr val="C0504D"/>
          </a:solidFill>
          <a:ln w="38100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D7C12CB8-AA60-D645-A535-E443AB8A34A3}"/>
              </a:ext>
            </a:extLst>
          </p:cNvPr>
          <p:cNvSpPr/>
          <p:nvPr/>
        </p:nvSpPr>
        <p:spPr>
          <a:xfrm>
            <a:off x="782268" y="2020414"/>
            <a:ext cx="108000" cy="108000"/>
          </a:xfrm>
          <a:prstGeom prst="ellipse">
            <a:avLst/>
          </a:prstGeom>
          <a:solidFill>
            <a:srgbClr val="28516A"/>
          </a:solidFill>
          <a:ln w="38100">
            <a:solidFill>
              <a:srgbClr val="2851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E346A711-3AE4-154B-933F-FBE594BC43DF}"/>
              </a:ext>
            </a:extLst>
          </p:cNvPr>
          <p:cNvCxnSpPr>
            <a:cxnSpLocks/>
          </p:cNvCxnSpPr>
          <p:nvPr/>
        </p:nvCxnSpPr>
        <p:spPr>
          <a:xfrm flipV="1">
            <a:off x="1619672" y="2924944"/>
            <a:ext cx="0" cy="161256"/>
          </a:xfrm>
          <a:prstGeom prst="straightConnector1">
            <a:avLst/>
          </a:prstGeom>
          <a:ln w="38100">
            <a:solidFill>
              <a:srgbClr val="28516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2F52FC65-DFBE-8549-B221-4191AC3D4EEE}"/>
              </a:ext>
            </a:extLst>
          </p:cNvPr>
          <p:cNvSpPr/>
          <p:nvPr/>
        </p:nvSpPr>
        <p:spPr>
          <a:xfrm>
            <a:off x="1565672" y="2785516"/>
            <a:ext cx="108000" cy="108000"/>
          </a:xfrm>
          <a:prstGeom prst="ellipse">
            <a:avLst/>
          </a:prstGeom>
          <a:solidFill>
            <a:srgbClr val="C0504D"/>
          </a:solidFill>
          <a:ln w="38100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4E2A2609-BBD2-AC4E-AF01-F7EFA2E426BE}"/>
              </a:ext>
            </a:extLst>
          </p:cNvPr>
          <p:cNvCxnSpPr>
            <a:cxnSpLocks/>
          </p:cNvCxnSpPr>
          <p:nvPr/>
        </p:nvCxnSpPr>
        <p:spPr>
          <a:xfrm flipH="1">
            <a:off x="971600" y="2829619"/>
            <a:ext cx="504056" cy="0"/>
          </a:xfrm>
          <a:prstGeom prst="straightConnector1">
            <a:avLst/>
          </a:prstGeom>
          <a:ln w="38100">
            <a:solidFill>
              <a:srgbClr val="28516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>
            <a:extLst>
              <a:ext uri="{FF2B5EF4-FFF2-40B4-BE49-F238E27FC236}">
                <a16:creationId xmlns:a16="http://schemas.microsoft.com/office/drawing/2014/main" id="{6B0757E6-FDA5-1549-B971-ED891C28B820}"/>
              </a:ext>
            </a:extLst>
          </p:cNvPr>
          <p:cNvSpPr/>
          <p:nvPr/>
        </p:nvSpPr>
        <p:spPr>
          <a:xfrm>
            <a:off x="785493" y="2775619"/>
            <a:ext cx="108000" cy="108000"/>
          </a:xfrm>
          <a:prstGeom prst="ellipse">
            <a:avLst/>
          </a:prstGeom>
          <a:solidFill>
            <a:srgbClr val="28516A"/>
          </a:solidFill>
          <a:ln w="38100">
            <a:solidFill>
              <a:srgbClr val="2851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BF5717C-1301-BB48-8B66-88105220C93A}"/>
                  </a:ext>
                </a:extLst>
              </p:cNvPr>
              <p:cNvSpPr/>
              <p:nvPr/>
            </p:nvSpPr>
            <p:spPr>
              <a:xfrm>
                <a:off x="5436096" y="1412776"/>
                <a:ext cx="10980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BF5717C-1301-BB48-8B66-88105220C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1412776"/>
                <a:ext cx="1098057" cy="461665"/>
              </a:xfrm>
              <a:prstGeom prst="rect">
                <a:avLst/>
              </a:prstGeom>
              <a:blipFill>
                <a:blip r:embed="rId5"/>
                <a:stretch>
                  <a:fillRect l="-556" b="-21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754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Логарифмирование</a:t>
            </a:r>
          </a:p>
        </p:txBody>
      </p:sp>
      <p:pic>
        <p:nvPicPr>
          <p:cNvPr id="1025" name="Picture 1" descr="page10image256">
            <a:extLst>
              <a:ext uri="{FF2B5EF4-FFF2-40B4-BE49-F238E27FC236}">
                <a16:creationId xmlns:a16="http://schemas.microsoft.com/office/drawing/2014/main" id="{0857B11B-4E46-B14B-B93F-8319C7751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64704"/>
            <a:ext cx="8254208" cy="464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вал 9">
            <a:extLst>
              <a:ext uri="{FF2B5EF4-FFF2-40B4-BE49-F238E27FC236}">
                <a16:creationId xmlns:a16="http://schemas.microsoft.com/office/drawing/2014/main" id="{D41592D2-7056-8841-999F-37A1BE1F5F98}"/>
              </a:ext>
            </a:extLst>
          </p:cNvPr>
          <p:cNvSpPr/>
          <p:nvPr/>
        </p:nvSpPr>
        <p:spPr>
          <a:xfrm>
            <a:off x="2609776" y="2020414"/>
            <a:ext cx="108000" cy="108000"/>
          </a:xfrm>
          <a:prstGeom prst="ellipse">
            <a:avLst/>
          </a:prstGeom>
          <a:solidFill>
            <a:srgbClr val="C0504D"/>
          </a:solidFill>
          <a:ln w="38100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D7C12CB8-AA60-D645-A535-E443AB8A34A3}"/>
              </a:ext>
            </a:extLst>
          </p:cNvPr>
          <p:cNvSpPr/>
          <p:nvPr/>
        </p:nvSpPr>
        <p:spPr>
          <a:xfrm>
            <a:off x="782268" y="2020414"/>
            <a:ext cx="108000" cy="108000"/>
          </a:xfrm>
          <a:prstGeom prst="ellipse">
            <a:avLst/>
          </a:prstGeom>
          <a:solidFill>
            <a:srgbClr val="28516A"/>
          </a:solidFill>
          <a:ln w="38100">
            <a:solidFill>
              <a:srgbClr val="2851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F52FC65-DFBE-8549-B221-4191AC3D4EEE}"/>
              </a:ext>
            </a:extLst>
          </p:cNvPr>
          <p:cNvSpPr/>
          <p:nvPr/>
        </p:nvSpPr>
        <p:spPr>
          <a:xfrm>
            <a:off x="1565672" y="2785516"/>
            <a:ext cx="108000" cy="108000"/>
          </a:xfrm>
          <a:prstGeom prst="ellipse">
            <a:avLst/>
          </a:prstGeom>
          <a:solidFill>
            <a:srgbClr val="C0504D"/>
          </a:solidFill>
          <a:ln w="38100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6B0757E6-FDA5-1549-B971-ED891C28B820}"/>
              </a:ext>
            </a:extLst>
          </p:cNvPr>
          <p:cNvSpPr/>
          <p:nvPr/>
        </p:nvSpPr>
        <p:spPr>
          <a:xfrm>
            <a:off x="785493" y="2775619"/>
            <a:ext cx="108000" cy="108000"/>
          </a:xfrm>
          <a:prstGeom prst="ellipse">
            <a:avLst/>
          </a:prstGeom>
          <a:solidFill>
            <a:srgbClr val="28516A"/>
          </a:solidFill>
          <a:ln w="38100">
            <a:solidFill>
              <a:srgbClr val="2851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B82BF792-5DBA-AE47-B484-BD3DCF7CC580}"/>
              </a:ext>
            </a:extLst>
          </p:cNvPr>
          <p:cNvCxnSpPr>
            <a:cxnSpLocks/>
          </p:cNvCxnSpPr>
          <p:nvPr/>
        </p:nvCxnSpPr>
        <p:spPr>
          <a:xfrm flipV="1">
            <a:off x="7092280" y="1196752"/>
            <a:ext cx="0" cy="1867766"/>
          </a:xfrm>
          <a:prstGeom prst="straightConnector1">
            <a:avLst/>
          </a:prstGeom>
          <a:ln w="38100">
            <a:solidFill>
              <a:srgbClr val="28516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DD8D80F3-DEA4-B143-B7F5-3D6E9399DF94}"/>
              </a:ext>
            </a:extLst>
          </p:cNvPr>
          <p:cNvCxnSpPr>
            <a:cxnSpLocks/>
          </p:cNvCxnSpPr>
          <p:nvPr/>
        </p:nvCxnSpPr>
        <p:spPr>
          <a:xfrm flipV="1">
            <a:off x="8388424" y="1052736"/>
            <a:ext cx="0" cy="2016224"/>
          </a:xfrm>
          <a:prstGeom prst="straightConnector1">
            <a:avLst/>
          </a:prstGeom>
          <a:ln w="38100">
            <a:solidFill>
              <a:srgbClr val="28516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C1F9A46-C296-D545-9F65-D30C749E1A24}"/>
              </a:ext>
            </a:extLst>
          </p:cNvPr>
          <p:cNvCxnSpPr>
            <a:cxnSpLocks/>
          </p:cNvCxnSpPr>
          <p:nvPr/>
        </p:nvCxnSpPr>
        <p:spPr>
          <a:xfrm flipH="1">
            <a:off x="971600" y="1142752"/>
            <a:ext cx="6012656" cy="0"/>
          </a:xfrm>
          <a:prstGeom prst="straightConnector1">
            <a:avLst/>
          </a:prstGeom>
          <a:ln w="38100">
            <a:solidFill>
              <a:srgbClr val="28516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id="{F4BCB2A3-52C2-E243-BBCF-568FCA66B90A}"/>
              </a:ext>
            </a:extLst>
          </p:cNvPr>
          <p:cNvSpPr/>
          <p:nvPr/>
        </p:nvSpPr>
        <p:spPr>
          <a:xfrm>
            <a:off x="7038280" y="1088752"/>
            <a:ext cx="108000" cy="108000"/>
          </a:xfrm>
          <a:prstGeom prst="ellipse">
            <a:avLst/>
          </a:prstGeom>
          <a:solidFill>
            <a:srgbClr val="C0504D"/>
          </a:solidFill>
          <a:ln w="38100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C122C1D-6458-5948-973E-6FEB142934DB}"/>
              </a:ext>
            </a:extLst>
          </p:cNvPr>
          <p:cNvSpPr/>
          <p:nvPr/>
        </p:nvSpPr>
        <p:spPr>
          <a:xfrm>
            <a:off x="8334424" y="944736"/>
            <a:ext cx="108000" cy="108000"/>
          </a:xfrm>
          <a:prstGeom prst="ellipse">
            <a:avLst/>
          </a:prstGeom>
          <a:solidFill>
            <a:srgbClr val="C0504D"/>
          </a:solidFill>
          <a:ln w="38100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BB19E658-26F7-E94C-9F5F-12F401E6397F}"/>
              </a:ext>
            </a:extLst>
          </p:cNvPr>
          <p:cNvCxnSpPr>
            <a:cxnSpLocks/>
          </p:cNvCxnSpPr>
          <p:nvPr/>
        </p:nvCxnSpPr>
        <p:spPr>
          <a:xfrm flipH="1">
            <a:off x="971600" y="984377"/>
            <a:ext cx="7362824" cy="0"/>
          </a:xfrm>
          <a:prstGeom prst="straightConnector1">
            <a:avLst/>
          </a:prstGeom>
          <a:ln w="38100">
            <a:solidFill>
              <a:srgbClr val="28516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>
            <a:extLst>
              <a:ext uri="{FF2B5EF4-FFF2-40B4-BE49-F238E27FC236}">
                <a16:creationId xmlns:a16="http://schemas.microsoft.com/office/drawing/2014/main" id="{3A9DE03A-1BA2-E542-947C-3ADB8807B3C8}"/>
              </a:ext>
            </a:extLst>
          </p:cNvPr>
          <p:cNvSpPr/>
          <p:nvPr/>
        </p:nvSpPr>
        <p:spPr>
          <a:xfrm>
            <a:off x="814446" y="1088752"/>
            <a:ext cx="108000" cy="108000"/>
          </a:xfrm>
          <a:prstGeom prst="ellipse">
            <a:avLst/>
          </a:prstGeom>
          <a:solidFill>
            <a:srgbClr val="28516A"/>
          </a:solidFill>
          <a:ln w="38100">
            <a:solidFill>
              <a:srgbClr val="2851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844E370B-4B0A-8A44-964F-D6FF7FC44061}"/>
              </a:ext>
            </a:extLst>
          </p:cNvPr>
          <p:cNvSpPr/>
          <p:nvPr/>
        </p:nvSpPr>
        <p:spPr>
          <a:xfrm>
            <a:off x="814446" y="908744"/>
            <a:ext cx="108000" cy="108000"/>
          </a:xfrm>
          <a:prstGeom prst="ellipse">
            <a:avLst/>
          </a:prstGeom>
          <a:solidFill>
            <a:srgbClr val="28516A"/>
          </a:solidFill>
          <a:ln w="38100">
            <a:solidFill>
              <a:srgbClr val="2851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872CF5A3-DBCD-8441-B88E-37E008257A8F}"/>
                  </a:ext>
                </a:extLst>
              </p:cNvPr>
              <p:cNvSpPr/>
              <p:nvPr/>
            </p:nvSpPr>
            <p:spPr>
              <a:xfrm>
                <a:off x="5436096" y="1412776"/>
                <a:ext cx="10980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872CF5A3-DBCD-8441-B88E-37E008257A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1412776"/>
                <a:ext cx="1098057" cy="461665"/>
              </a:xfrm>
              <a:prstGeom prst="rect">
                <a:avLst/>
              </a:prstGeom>
              <a:blipFill>
                <a:blip r:embed="rId5"/>
                <a:stretch>
                  <a:fillRect l="-556" b="-21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3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Логарифмирование</a:t>
            </a:r>
          </a:p>
        </p:txBody>
      </p:sp>
      <p:pic>
        <p:nvPicPr>
          <p:cNvPr id="1025" name="Picture 1" descr="page10image256">
            <a:extLst>
              <a:ext uri="{FF2B5EF4-FFF2-40B4-BE49-F238E27FC236}">
                <a16:creationId xmlns:a16="http://schemas.microsoft.com/office/drawing/2014/main" id="{0857B11B-4E46-B14B-B93F-8319C7751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64704"/>
            <a:ext cx="8254208" cy="464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вал 9">
            <a:extLst>
              <a:ext uri="{FF2B5EF4-FFF2-40B4-BE49-F238E27FC236}">
                <a16:creationId xmlns:a16="http://schemas.microsoft.com/office/drawing/2014/main" id="{D41592D2-7056-8841-999F-37A1BE1F5F98}"/>
              </a:ext>
            </a:extLst>
          </p:cNvPr>
          <p:cNvSpPr/>
          <p:nvPr/>
        </p:nvSpPr>
        <p:spPr>
          <a:xfrm>
            <a:off x="2609776" y="2020414"/>
            <a:ext cx="108000" cy="108000"/>
          </a:xfrm>
          <a:prstGeom prst="ellipse">
            <a:avLst/>
          </a:prstGeom>
          <a:solidFill>
            <a:srgbClr val="C0504D"/>
          </a:solidFill>
          <a:ln w="38100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D7C12CB8-AA60-D645-A535-E443AB8A34A3}"/>
              </a:ext>
            </a:extLst>
          </p:cNvPr>
          <p:cNvSpPr/>
          <p:nvPr/>
        </p:nvSpPr>
        <p:spPr>
          <a:xfrm>
            <a:off x="782268" y="2020414"/>
            <a:ext cx="108000" cy="108000"/>
          </a:xfrm>
          <a:prstGeom prst="ellipse">
            <a:avLst/>
          </a:prstGeom>
          <a:solidFill>
            <a:srgbClr val="28516A"/>
          </a:solidFill>
          <a:ln w="38100">
            <a:solidFill>
              <a:srgbClr val="2851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F52FC65-DFBE-8549-B221-4191AC3D4EEE}"/>
              </a:ext>
            </a:extLst>
          </p:cNvPr>
          <p:cNvSpPr/>
          <p:nvPr/>
        </p:nvSpPr>
        <p:spPr>
          <a:xfrm>
            <a:off x="1565672" y="2785516"/>
            <a:ext cx="108000" cy="108000"/>
          </a:xfrm>
          <a:prstGeom prst="ellipse">
            <a:avLst/>
          </a:prstGeom>
          <a:solidFill>
            <a:srgbClr val="C0504D"/>
          </a:solidFill>
          <a:ln w="38100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6B0757E6-FDA5-1549-B971-ED891C28B820}"/>
              </a:ext>
            </a:extLst>
          </p:cNvPr>
          <p:cNvSpPr/>
          <p:nvPr/>
        </p:nvSpPr>
        <p:spPr>
          <a:xfrm>
            <a:off x="785493" y="2775619"/>
            <a:ext cx="108000" cy="108000"/>
          </a:xfrm>
          <a:prstGeom prst="ellipse">
            <a:avLst/>
          </a:prstGeom>
          <a:solidFill>
            <a:srgbClr val="28516A"/>
          </a:solidFill>
          <a:ln w="38100">
            <a:solidFill>
              <a:srgbClr val="2851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4BCB2A3-52C2-E243-BBCF-568FCA66B90A}"/>
              </a:ext>
            </a:extLst>
          </p:cNvPr>
          <p:cNvSpPr/>
          <p:nvPr/>
        </p:nvSpPr>
        <p:spPr>
          <a:xfrm>
            <a:off x="7038280" y="1088752"/>
            <a:ext cx="108000" cy="108000"/>
          </a:xfrm>
          <a:prstGeom prst="ellipse">
            <a:avLst/>
          </a:prstGeom>
          <a:solidFill>
            <a:srgbClr val="C0504D"/>
          </a:solidFill>
          <a:ln w="38100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C122C1D-6458-5948-973E-6FEB142934DB}"/>
              </a:ext>
            </a:extLst>
          </p:cNvPr>
          <p:cNvSpPr/>
          <p:nvPr/>
        </p:nvSpPr>
        <p:spPr>
          <a:xfrm>
            <a:off x="8334424" y="944736"/>
            <a:ext cx="108000" cy="108000"/>
          </a:xfrm>
          <a:prstGeom prst="ellipse">
            <a:avLst/>
          </a:prstGeom>
          <a:solidFill>
            <a:srgbClr val="C0504D"/>
          </a:solidFill>
          <a:ln w="38100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4B63DFE-CA7A-9748-851B-2EC7E36CD331}"/>
              </a:ext>
            </a:extLst>
          </p:cNvPr>
          <p:cNvCxnSpPr>
            <a:cxnSpLocks/>
          </p:cNvCxnSpPr>
          <p:nvPr/>
        </p:nvCxnSpPr>
        <p:spPr>
          <a:xfrm>
            <a:off x="1655664" y="3284984"/>
            <a:ext cx="1008112" cy="0"/>
          </a:xfrm>
          <a:prstGeom prst="straightConnector1">
            <a:avLst/>
          </a:prstGeom>
          <a:ln w="38100">
            <a:solidFill>
              <a:srgbClr val="C0504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1ECBBD78-F727-DD4B-84CF-52A6774F9340}"/>
              </a:ext>
            </a:extLst>
          </p:cNvPr>
          <p:cNvCxnSpPr>
            <a:cxnSpLocks/>
          </p:cNvCxnSpPr>
          <p:nvPr/>
        </p:nvCxnSpPr>
        <p:spPr>
          <a:xfrm>
            <a:off x="7146280" y="3284984"/>
            <a:ext cx="1188144" cy="0"/>
          </a:xfrm>
          <a:prstGeom prst="straightConnector1">
            <a:avLst/>
          </a:prstGeom>
          <a:ln w="38100">
            <a:solidFill>
              <a:srgbClr val="C0504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93F8BB1E-8F31-964F-988C-A90E7AA0C330}"/>
              </a:ext>
            </a:extLst>
          </p:cNvPr>
          <p:cNvSpPr/>
          <p:nvPr/>
        </p:nvSpPr>
        <p:spPr>
          <a:xfrm>
            <a:off x="814446" y="1088752"/>
            <a:ext cx="108000" cy="108000"/>
          </a:xfrm>
          <a:prstGeom prst="ellipse">
            <a:avLst/>
          </a:prstGeom>
          <a:solidFill>
            <a:srgbClr val="28516A"/>
          </a:solidFill>
          <a:ln w="38100">
            <a:solidFill>
              <a:srgbClr val="2851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5BB435A1-F82F-1E4F-A856-78A326306261}"/>
              </a:ext>
            </a:extLst>
          </p:cNvPr>
          <p:cNvSpPr/>
          <p:nvPr/>
        </p:nvSpPr>
        <p:spPr>
          <a:xfrm>
            <a:off x="814446" y="908744"/>
            <a:ext cx="108000" cy="108000"/>
          </a:xfrm>
          <a:prstGeom prst="ellipse">
            <a:avLst/>
          </a:prstGeom>
          <a:solidFill>
            <a:srgbClr val="28516A"/>
          </a:solidFill>
          <a:ln w="38100">
            <a:solidFill>
              <a:srgbClr val="2851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29060318-C6CC-D64B-B605-AD3DE56852E2}"/>
                  </a:ext>
                </a:extLst>
              </p:cNvPr>
              <p:cNvSpPr/>
              <p:nvPr/>
            </p:nvSpPr>
            <p:spPr>
              <a:xfrm>
                <a:off x="5436096" y="1412776"/>
                <a:ext cx="1082027" cy="461665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29060318-C6CC-D64B-B605-AD3DE5685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1412776"/>
                <a:ext cx="1082027" cy="461665"/>
              </a:xfrm>
              <a:prstGeom prst="rect">
                <a:avLst/>
              </a:prstGeom>
              <a:blipFill>
                <a:blip r:embed="rId5"/>
                <a:stretch>
                  <a:fillRect l="-1695" r="-1130" b="-21333"/>
                </a:stretch>
              </a:blipFill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482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ковариации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CA3760-7D21-1D49-B98B-A695C0F8463A}"/>
                  </a:ext>
                </a:extLst>
              </p:cNvPr>
              <p:cNvSpPr txBox="1"/>
              <p:nvPr/>
            </p:nvSpPr>
            <p:spPr>
              <a:xfrm>
                <a:off x="612000" y="1260000"/>
                <a:ext cx="79928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400" i="1" dirty="0">
                  <a:solidFill>
                    <a:srgbClr val="0059A9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CA3760-7D21-1D49-B98B-A695C0F84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7992888" cy="461665"/>
              </a:xfrm>
              <a:prstGeom prst="rect">
                <a:avLst/>
              </a:prstGeom>
              <a:blipFill>
                <a:blip r:embed="rId4"/>
                <a:stretch>
                  <a:fillRect l="-991" t="-4000" b="-28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7">
                <a:extLst>
                  <a:ext uri="{FF2B5EF4-FFF2-40B4-BE49-F238E27FC236}">
                    <a16:creationId xmlns:a16="http://schemas.microsoft.com/office/drawing/2014/main" id="{DBF7A3F3-B647-394E-B316-F9E7696574A2}"/>
                  </a:ext>
                </a:extLst>
              </p:cNvPr>
              <p:cNvSpPr/>
              <p:nvPr/>
            </p:nvSpPr>
            <p:spPr>
              <a:xfrm>
                <a:off x="612000" y="720000"/>
                <a:ext cx="42825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ru-RU" sz="2400" b="0" i="1" smtClean="0">
                          <a:solidFill>
                            <a:srgbClr val="5C5B5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444444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7">
                <a:extLst>
                  <a:ext uri="{FF2B5EF4-FFF2-40B4-BE49-F238E27FC236}">
                    <a16:creationId xmlns:a16="http://schemas.microsoft.com/office/drawing/2014/main" id="{DBF7A3F3-B647-394E-B316-F9E7696574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4282583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8">
                <a:extLst>
                  <a:ext uri="{FF2B5EF4-FFF2-40B4-BE49-F238E27FC236}">
                    <a16:creationId xmlns:a16="http://schemas.microsoft.com/office/drawing/2014/main" id="{5BFB23C3-A710-7041-B85D-239B97A6E1C0}"/>
                  </a:ext>
                </a:extLst>
              </p:cNvPr>
              <p:cNvSpPr/>
              <p:nvPr/>
            </p:nvSpPr>
            <p:spPr>
              <a:xfrm>
                <a:off x="5076056" y="720000"/>
                <a:ext cx="2239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sz="2400" b="0" i="1" smtClean="0">
                          <a:solidFill>
                            <a:srgbClr val="5C5B5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444444"/>
                          </a:solidFill>
                          <a:latin typeface="Cambria Math" panose="02040503050406030204" pitchFamily="18" charset="0"/>
                        </a:rPr>
                        <m:t>константа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8">
                <a:extLst>
                  <a:ext uri="{FF2B5EF4-FFF2-40B4-BE49-F238E27FC236}">
                    <a16:creationId xmlns:a16="http://schemas.microsoft.com/office/drawing/2014/main" id="{5BFB23C3-A710-7041-B85D-239B97A6E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720000"/>
                <a:ext cx="223978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22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Логарифмирование</a:t>
            </a:r>
          </a:p>
        </p:txBody>
      </p:sp>
      <p:pic>
        <p:nvPicPr>
          <p:cNvPr id="1025" name="Picture 1" descr="page10image256">
            <a:extLst>
              <a:ext uri="{FF2B5EF4-FFF2-40B4-BE49-F238E27FC236}">
                <a16:creationId xmlns:a16="http://schemas.microsoft.com/office/drawing/2014/main" id="{0857B11B-4E46-B14B-B93F-8319C7751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64704"/>
            <a:ext cx="8254208" cy="464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A1F7C96-6D2C-1045-929A-9DCEE3060BEC}"/>
              </a:ext>
            </a:extLst>
          </p:cNvPr>
          <p:cNvCxnSpPr>
            <a:cxnSpLocks/>
          </p:cNvCxnSpPr>
          <p:nvPr/>
        </p:nvCxnSpPr>
        <p:spPr>
          <a:xfrm>
            <a:off x="683568" y="2074414"/>
            <a:ext cx="0" cy="755205"/>
          </a:xfrm>
          <a:prstGeom prst="straightConnector1">
            <a:avLst/>
          </a:prstGeom>
          <a:ln w="38100">
            <a:solidFill>
              <a:srgbClr val="C0504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2B9D8336-A875-0D42-9836-185D12618A58}"/>
              </a:ext>
            </a:extLst>
          </p:cNvPr>
          <p:cNvCxnSpPr>
            <a:cxnSpLocks/>
          </p:cNvCxnSpPr>
          <p:nvPr/>
        </p:nvCxnSpPr>
        <p:spPr>
          <a:xfrm>
            <a:off x="683568" y="908744"/>
            <a:ext cx="0" cy="288008"/>
          </a:xfrm>
          <a:prstGeom prst="straightConnector1">
            <a:avLst/>
          </a:prstGeom>
          <a:ln w="38100">
            <a:solidFill>
              <a:srgbClr val="C0504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>
            <a:extLst>
              <a:ext uri="{FF2B5EF4-FFF2-40B4-BE49-F238E27FC236}">
                <a16:creationId xmlns:a16="http://schemas.microsoft.com/office/drawing/2014/main" id="{AF73D0A2-4085-427C-9ADD-B506E162C9E8}"/>
              </a:ext>
            </a:extLst>
          </p:cNvPr>
          <p:cNvSpPr/>
          <p:nvPr/>
        </p:nvSpPr>
        <p:spPr>
          <a:xfrm>
            <a:off x="2609776" y="2020414"/>
            <a:ext cx="108000" cy="108000"/>
          </a:xfrm>
          <a:prstGeom prst="ellipse">
            <a:avLst/>
          </a:prstGeom>
          <a:solidFill>
            <a:srgbClr val="C0504D"/>
          </a:solidFill>
          <a:ln w="38100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5C8A566E-9B87-4CE2-B0CF-7EA6A5BAF3D7}"/>
              </a:ext>
            </a:extLst>
          </p:cNvPr>
          <p:cNvSpPr/>
          <p:nvPr/>
        </p:nvSpPr>
        <p:spPr>
          <a:xfrm>
            <a:off x="782268" y="2020414"/>
            <a:ext cx="108000" cy="108000"/>
          </a:xfrm>
          <a:prstGeom prst="ellipse">
            <a:avLst/>
          </a:prstGeom>
          <a:solidFill>
            <a:srgbClr val="28516A"/>
          </a:solidFill>
          <a:ln w="38100">
            <a:solidFill>
              <a:srgbClr val="2851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1BA41CE9-21B2-41B3-997E-EF5F0A0984A0}"/>
              </a:ext>
            </a:extLst>
          </p:cNvPr>
          <p:cNvSpPr/>
          <p:nvPr/>
        </p:nvSpPr>
        <p:spPr>
          <a:xfrm>
            <a:off x="1565672" y="2785516"/>
            <a:ext cx="108000" cy="108000"/>
          </a:xfrm>
          <a:prstGeom prst="ellipse">
            <a:avLst/>
          </a:prstGeom>
          <a:solidFill>
            <a:srgbClr val="C0504D"/>
          </a:solidFill>
          <a:ln w="38100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8B40E01D-F2F1-4316-8CEA-2F1C697674ED}"/>
              </a:ext>
            </a:extLst>
          </p:cNvPr>
          <p:cNvSpPr/>
          <p:nvPr/>
        </p:nvSpPr>
        <p:spPr>
          <a:xfrm>
            <a:off x="785493" y="2775619"/>
            <a:ext cx="108000" cy="108000"/>
          </a:xfrm>
          <a:prstGeom prst="ellipse">
            <a:avLst/>
          </a:prstGeom>
          <a:solidFill>
            <a:srgbClr val="28516A"/>
          </a:solidFill>
          <a:ln w="38100">
            <a:solidFill>
              <a:srgbClr val="2851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A144BE41-5D12-4FA7-9634-CF11F21DF328}"/>
              </a:ext>
            </a:extLst>
          </p:cNvPr>
          <p:cNvSpPr/>
          <p:nvPr/>
        </p:nvSpPr>
        <p:spPr>
          <a:xfrm>
            <a:off x="7038280" y="1088752"/>
            <a:ext cx="108000" cy="108000"/>
          </a:xfrm>
          <a:prstGeom prst="ellipse">
            <a:avLst/>
          </a:prstGeom>
          <a:solidFill>
            <a:srgbClr val="C0504D"/>
          </a:solidFill>
          <a:ln w="38100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98D3026D-61D0-4112-9F19-3B5CA3E973E3}"/>
              </a:ext>
            </a:extLst>
          </p:cNvPr>
          <p:cNvSpPr/>
          <p:nvPr/>
        </p:nvSpPr>
        <p:spPr>
          <a:xfrm>
            <a:off x="8334424" y="944736"/>
            <a:ext cx="108000" cy="108000"/>
          </a:xfrm>
          <a:prstGeom prst="ellipse">
            <a:avLst/>
          </a:prstGeom>
          <a:solidFill>
            <a:srgbClr val="C0504D"/>
          </a:solidFill>
          <a:ln w="38100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66341EF4-D857-4106-9DEA-4C2C1FBE9F2B}"/>
              </a:ext>
            </a:extLst>
          </p:cNvPr>
          <p:cNvCxnSpPr>
            <a:cxnSpLocks/>
          </p:cNvCxnSpPr>
          <p:nvPr/>
        </p:nvCxnSpPr>
        <p:spPr>
          <a:xfrm>
            <a:off x="1655664" y="3284984"/>
            <a:ext cx="1008112" cy="0"/>
          </a:xfrm>
          <a:prstGeom prst="straightConnector1">
            <a:avLst/>
          </a:prstGeom>
          <a:ln w="38100">
            <a:solidFill>
              <a:srgbClr val="C0504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AD7667F2-318C-44E9-8BC5-7CD882E7401C}"/>
              </a:ext>
            </a:extLst>
          </p:cNvPr>
          <p:cNvCxnSpPr>
            <a:cxnSpLocks/>
          </p:cNvCxnSpPr>
          <p:nvPr/>
        </p:nvCxnSpPr>
        <p:spPr>
          <a:xfrm>
            <a:off x="7146280" y="3284984"/>
            <a:ext cx="1188144" cy="0"/>
          </a:xfrm>
          <a:prstGeom prst="straightConnector1">
            <a:avLst/>
          </a:prstGeom>
          <a:ln w="38100">
            <a:solidFill>
              <a:srgbClr val="C0504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Овал 34">
            <a:extLst>
              <a:ext uri="{FF2B5EF4-FFF2-40B4-BE49-F238E27FC236}">
                <a16:creationId xmlns:a16="http://schemas.microsoft.com/office/drawing/2014/main" id="{E3233211-E127-4AD7-8731-4C186F319810}"/>
              </a:ext>
            </a:extLst>
          </p:cNvPr>
          <p:cNvSpPr/>
          <p:nvPr/>
        </p:nvSpPr>
        <p:spPr>
          <a:xfrm>
            <a:off x="814446" y="1088752"/>
            <a:ext cx="108000" cy="108000"/>
          </a:xfrm>
          <a:prstGeom prst="ellipse">
            <a:avLst/>
          </a:prstGeom>
          <a:solidFill>
            <a:srgbClr val="28516A"/>
          </a:solidFill>
          <a:ln w="38100">
            <a:solidFill>
              <a:srgbClr val="2851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32C751AF-9CF8-440D-856F-C5AADD7AD2AA}"/>
              </a:ext>
            </a:extLst>
          </p:cNvPr>
          <p:cNvSpPr/>
          <p:nvPr/>
        </p:nvSpPr>
        <p:spPr>
          <a:xfrm>
            <a:off x="814446" y="908744"/>
            <a:ext cx="108000" cy="108000"/>
          </a:xfrm>
          <a:prstGeom prst="ellipse">
            <a:avLst/>
          </a:prstGeom>
          <a:solidFill>
            <a:srgbClr val="28516A"/>
          </a:solidFill>
          <a:ln w="38100">
            <a:solidFill>
              <a:srgbClr val="2851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1F8DC35B-C42E-4AD1-BCC1-674036AB9F0C}"/>
                  </a:ext>
                </a:extLst>
              </p:cNvPr>
              <p:cNvSpPr/>
              <p:nvPr/>
            </p:nvSpPr>
            <p:spPr>
              <a:xfrm>
                <a:off x="5436096" y="1412776"/>
                <a:ext cx="1082027" cy="461665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1F8DC35B-C42E-4AD1-BCC1-674036AB9F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1412776"/>
                <a:ext cx="1082027" cy="461665"/>
              </a:xfrm>
              <a:prstGeom prst="rect">
                <a:avLst/>
              </a:prstGeom>
              <a:blipFill>
                <a:blip r:embed="rId5"/>
                <a:stretch>
                  <a:fillRect l="-1695" r="-1130" b="-21333"/>
                </a:stretch>
              </a:blipFill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07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Логарифмирование</a:t>
            </a:r>
          </a:p>
        </p:txBody>
      </p:sp>
      <p:pic>
        <p:nvPicPr>
          <p:cNvPr id="1025" name="Picture 1" descr="page10image256">
            <a:extLst>
              <a:ext uri="{FF2B5EF4-FFF2-40B4-BE49-F238E27FC236}">
                <a16:creationId xmlns:a16="http://schemas.microsoft.com/office/drawing/2014/main" id="{0857B11B-4E46-B14B-B93F-8319C7751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64704"/>
            <a:ext cx="8254208" cy="464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вал 9">
            <a:extLst>
              <a:ext uri="{FF2B5EF4-FFF2-40B4-BE49-F238E27FC236}">
                <a16:creationId xmlns:a16="http://schemas.microsoft.com/office/drawing/2014/main" id="{D41592D2-7056-8841-999F-37A1BE1F5F98}"/>
              </a:ext>
            </a:extLst>
          </p:cNvPr>
          <p:cNvSpPr/>
          <p:nvPr/>
        </p:nvSpPr>
        <p:spPr>
          <a:xfrm>
            <a:off x="2609776" y="2020414"/>
            <a:ext cx="108000" cy="108000"/>
          </a:xfrm>
          <a:prstGeom prst="ellipse">
            <a:avLst/>
          </a:prstGeom>
          <a:solidFill>
            <a:srgbClr val="C0504D"/>
          </a:solidFill>
          <a:ln w="38100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D7C12CB8-AA60-D645-A535-E443AB8A34A3}"/>
              </a:ext>
            </a:extLst>
          </p:cNvPr>
          <p:cNvSpPr/>
          <p:nvPr/>
        </p:nvSpPr>
        <p:spPr>
          <a:xfrm>
            <a:off x="782268" y="2020414"/>
            <a:ext cx="108000" cy="108000"/>
          </a:xfrm>
          <a:prstGeom prst="ellipse">
            <a:avLst/>
          </a:prstGeom>
          <a:solidFill>
            <a:srgbClr val="28516A"/>
          </a:solidFill>
          <a:ln w="38100">
            <a:solidFill>
              <a:srgbClr val="2851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F52FC65-DFBE-8549-B221-4191AC3D4EEE}"/>
              </a:ext>
            </a:extLst>
          </p:cNvPr>
          <p:cNvSpPr/>
          <p:nvPr/>
        </p:nvSpPr>
        <p:spPr>
          <a:xfrm>
            <a:off x="1565672" y="2785516"/>
            <a:ext cx="108000" cy="108000"/>
          </a:xfrm>
          <a:prstGeom prst="ellipse">
            <a:avLst/>
          </a:prstGeom>
          <a:solidFill>
            <a:srgbClr val="C0504D"/>
          </a:solidFill>
          <a:ln w="38100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6B0757E6-FDA5-1549-B971-ED891C28B820}"/>
              </a:ext>
            </a:extLst>
          </p:cNvPr>
          <p:cNvSpPr/>
          <p:nvPr/>
        </p:nvSpPr>
        <p:spPr>
          <a:xfrm>
            <a:off x="785493" y="2775619"/>
            <a:ext cx="108000" cy="108000"/>
          </a:xfrm>
          <a:prstGeom prst="ellipse">
            <a:avLst/>
          </a:prstGeom>
          <a:solidFill>
            <a:srgbClr val="28516A"/>
          </a:solidFill>
          <a:ln w="38100">
            <a:solidFill>
              <a:srgbClr val="2851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4BCB2A3-52C2-E243-BBCF-568FCA66B90A}"/>
              </a:ext>
            </a:extLst>
          </p:cNvPr>
          <p:cNvSpPr/>
          <p:nvPr/>
        </p:nvSpPr>
        <p:spPr>
          <a:xfrm>
            <a:off x="7038280" y="1088752"/>
            <a:ext cx="108000" cy="108000"/>
          </a:xfrm>
          <a:prstGeom prst="ellipse">
            <a:avLst/>
          </a:prstGeom>
          <a:solidFill>
            <a:srgbClr val="C0504D"/>
          </a:solidFill>
          <a:ln w="38100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C122C1D-6458-5948-973E-6FEB142934DB}"/>
              </a:ext>
            </a:extLst>
          </p:cNvPr>
          <p:cNvSpPr/>
          <p:nvPr/>
        </p:nvSpPr>
        <p:spPr>
          <a:xfrm>
            <a:off x="8334424" y="944736"/>
            <a:ext cx="108000" cy="108000"/>
          </a:xfrm>
          <a:prstGeom prst="ellipse">
            <a:avLst/>
          </a:prstGeom>
          <a:solidFill>
            <a:srgbClr val="C0504D"/>
          </a:solidFill>
          <a:ln w="38100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4B63DFE-CA7A-9748-851B-2EC7E36CD331}"/>
              </a:ext>
            </a:extLst>
          </p:cNvPr>
          <p:cNvCxnSpPr>
            <a:cxnSpLocks/>
          </p:cNvCxnSpPr>
          <p:nvPr/>
        </p:nvCxnSpPr>
        <p:spPr>
          <a:xfrm>
            <a:off x="1295624" y="3284984"/>
            <a:ext cx="396056" cy="0"/>
          </a:xfrm>
          <a:prstGeom prst="straightConnector1">
            <a:avLst/>
          </a:prstGeom>
          <a:ln w="38100">
            <a:solidFill>
              <a:srgbClr val="C0504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1ECBBD78-F727-DD4B-84CF-52A6774F9340}"/>
              </a:ext>
            </a:extLst>
          </p:cNvPr>
          <p:cNvCxnSpPr>
            <a:cxnSpLocks/>
          </p:cNvCxnSpPr>
          <p:nvPr/>
        </p:nvCxnSpPr>
        <p:spPr>
          <a:xfrm>
            <a:off x="7146280" y="3284984"/>
            <a:ext cx="1188144" cy="0"/>
          </a:xfrm>
          <a:prstGeom prst="straightConnector1">
            <a:avLst/>
          </a:prstGeom>
          <a:ln w="38100">
            <a:solidFill>
              <a:srgbClr val="C0504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A1F7C96-6D2C-1045-929A-9DCEE3060BEC}"/>
              </a:ext>
            </a:extLst>
          </p:cNvPr>
          <p:cNvCxnSpPr>
            <a:cxnSpLocks/>
          </p:cNvCxnSpPr>
          <p:nvPr/>
        </p:nvCxnSpPr>
        <p:spPr>
          <a:xfrm>
            <a:off x="683568" y="2883619"/>
            <a:ext cx="0" cy="1504042"/>
          </a:xfrm>
          <a:prstGeom prst="straightConnector1">
            <a:avLst/>
          </a:prstGeom>
          <a:ln w="38100">
            <a:solidFill>
              <a:srgbClr val="C0504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4BF4DBFD-E876-3242-9511-BD53A035B2D2}"/>
              </a:ext>
            </a:extLst>
          </p:cNvPr>
          <p:cNvSpPr/>
          <p:nvPr/>
        </p:nvSpPr>
        <p:spPr>
          <a:xfrm>
            <a:off x="814446" y="1088752"/>
            <a:ext cx="108000" cy="108000"/>
          </a:xfrm>
          <a:prstGeom prst="ellipse">
            <a:avLst/>
          </a:prstGeom>
          <a:solidFill>
            <a:srgbClr val="28516A"/>
          </a:solidFill>
          <a:ln w="38100">
            <a:solidFill>
              <a:srgbClr val="2851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FAABA9B8-31D7-7248-9696-121EBA1EE2CA}"/>
              </a:ext>
            </a:extLst>
          </p:cNvPr>
          <p:cNvSpPr/>
          <p:nvPr/>
        </p:nvSpPr>
        <p:spPr>
          <a:xfrm>
            <a:off x="814446" y="908744"/>
            <a:ext cx="108000" cy="108000"/>
          </a:xfrm>
          <a:prstGeom prst="ellipse">
            <a:avLst/>
          </a:prstGeom>
          <a:solidFill>
            <a:srgbClr val="28516A"/>
          </a:solidFill>
          <a:ln w="38100">
            <a:solidFill>
              <a:srgbClr val="2851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5A17A0CE-172F-DF46-BC04-295BF3197A21}"/>
                  </a:ext>
                </a:extLst>
              </p:cNvPr>
              <p:cNvSpPr/>
              <p:nvPr/>
            </p:nvSpPr>
            <p:spPr>
              <a:xfrm>
                <a:off x="5436096" y="1412776"/>
                <a:ext cx="10820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5A17A0CE-172F-DF46-BC04-295BF3197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1412776"/>
                <a:ext cx="1082027" cy="461665"/>
              </a:xfrm>
              <a:prstGeom prst="rect">
                <a:avLst/>
              </a:prstGeom>
              <a:blipFill>
                <a:blip r:embed="rId5"/>
                <a:stretch>
                  <a:fillRect l="-1695" r="-1130" b="-21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3F10C94-6335-5248-8455-7A1DD07D7D14}"/>
              </a:ext>
            </a:extLst>
          </p:cNvPr>
          <p:cNvCxnSpPr>
            <a:cxnSpLocks/>
          </p:cNvCxnSpPr>
          <p:nvPr/>
        </p:nvCxnSpPr>
        <p:spPr>
          <a:xfrm>
            <a:off x="1259632" y="3212976"/>
            <a:ext cx="0" cy="1224136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2D24ABE8-2BE9-5F4C-B86F-E9ECB3927603}"/>
              </a:ext>
            </a:extLst>
          </p:cNvPr>
          <p:cNvCxnSpPr>
            <a:cxnSpLocks/>
          </p:cNvCxnSpPr>
          <p:nvPr/>
        </p:nvCxnSpPr>
        <p:spPr>
          <a:xfrm flipH="1">
            <a:off x="890268" y="4437112"/>
            <a:ext cx="333360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Овал 30">
            <a:extLst>
              <a:ext uri="{FF2B5EF4-FFF2-40B4-BE49-F238E27FC236}">
                <a16:creationId xmlns:a16="http://schemas.microsoft.com/office/drawing/2014/main" id="{8ED04091-6040-8E4C-8C1E-AAD3BA1E2442}"/>
              </a:ext>
            </a:extLst>
          </p:cNvPr>
          <p:cNvSpPr/>
          <p:nvPr/>
        </p:nvSpPr>
        <p:spPr>
          <a:xfrm>
            <a:off x="782268" y="4387661"/>
            <a:ext cx="108000" cy="108000"/>
          </a:xfrm>
          <a:prstGeom prst="ellipse">
            <a:avLst/>
          </a:prstGeom>
          <a:solidFill>
            <a:srgbClr val="28516A"/>
          </a:solidFill>
          <a:ln w="38100">
            <a:solidFill>
              <a:srgbClr val="2851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E6D1FE9F-A67D-0144-8784-7D69F6CD0B99}"/>
              </a:ext>
            </a:extLst>
          </p:cNvPr>
          <p:cNvSpPr/>
          <p:nvPr/>
        </p:nvSpPr>
        <p:spPr>
          <a:xfrm>
            <a:off x="1205632" y="4383112"/>
            <a:ext cx="108000" cy="108000"/>
          </a:xfrm>
          <a:prstGeom prst="ellipse">
            <a:avLst/>
          </a:prstGeom>
          <a:solidFill>
            <a:srgbClr val="C0504D"/>
          </a:solidFill>
          <a:ln w="38100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F295518C-7E06-4BE7-8F19-98D8E0F76D48}"/>
              </a:ext>
            </a:extLst>
          </p:cNvPr>
          <p:cNvCxnSpPr>
            <a:cxnSpLocks/>
          </p:cNvCxnSpPr>
          <p:nvPr/>
        </p:nvCxnSpPr>
        <p:spPr>
          <a:xfrm>
            <a:off x="683568" y="908744"/>
            <a:ext cx="0" cy="288008"/>
          </a:xfrm>
          <a:prstGeom prst="straightConnector1">
            <a:avLst/>
          </a:prstGeom>
          <a:ln w="38100">
            <a:solidFill>
              <a:srgbClr val="C0504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77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Логарифмирование</a:t>
            </a:r>
          </a:p>
        </p:txBody>
      </p:sp>
      <p:pic>
        <p:nvPicPr>
          <p:cNvPr id="1025" name="Picture 1" descr="page10image256">
            <a:extLst>
              <a:ext uri="{FF2B5EF4-FFF2-40B4-BE49-F238E27FC236}">
                <a16:creationId xmlns:a16="http://schemas.microsoft.com/office/drawing/2014/main" id="{0857B11B-4E46-B14B-B93F-8319C7751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64704"/>
            <a:ext cx="8254208" cy="464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вал 9">
            <a:extLst>
              <a:ext uri="{FF2B5EF4-FFF2-40B4-BE49-F238E27FC236}">
                <a16:creationId xmlns:a16="http://schemas.microsoft.com/office/drawing/2014/main" id="{D41592D2-7056-8841-999F-37A1BE1F5F98}"/>
              </a:ext>
            </a:extLst>
          </p:cNvPr>
          <p:cNvSpPr/>
          <p:nvPr/>
        </p:nvSpPr>
        <p:spPr>
          <a:xfrm>
            <a:off x="2609776" y="2020414"/>
            <a:ext cx="108000" cy="108000"/>
          </a:xfrm>
          <a:prstGeom prst="ellipse">
            <a:avLst/>
          </a:prstGeom>
          <a:solidFill>
            <a:srgbClr val="C0504D"/>
          </a:solidFill>
          <a:ln w="38100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D7C12CB8-AA60-D645-A535-E443AB8A34A3}"/>
              </a:ext>
            </a:extLst>
          </p:cNvPr>
          <p:cNvSpPr/>
          <p:nvPr/>
        </p:nvSpPr>
        <p:spPr>
          <a:xfrm>
            <a:off x="782268" y="2020414"/>
            <a:ext cx="108000" cy="108000"/>
          </a:xfrm>
          <a:prstGeom prst="ellipse">
            <a:avLst/>
          </a:prstGeom>
          <a:solidFill>
            <a:srgbClr val="28516A"/>
          </a:solidFill>
          <a:ln w="38100">
            <a:solidFill>
              <a:srgbClr val="2851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F52FC65-DFBE-8549-B221-4191AC3D4EEE}"/>
              </a:ext>
            </a:extLst>
          </p:cNvPr>
          <p:cNvSpPr/>
          <p:nvPr/>
        </p:nvSpPr>
        <p:spPr>
          <a:xfrm>
            <a:off x="1565672" y="2785516"/>
            <a:ext cx="108000" cy="108000"/>
          </a:xfrm>
          <a:prstGeom prst="ellipse">
            <a:avLst/>
          </a:prstGeom>
          <a:solidFill>
            <a:srgbClr val="C0504D"/>
          </a:solidFill>
          <a:ln w="38100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6B0757E6-FDA5-1549-B971-ED891C28B820}"/>
              </a:ext>
            </a:extLst>
          </p:cNvPr>
          <p:cNvSpPr/>
          <p:nvPr/>
        </p:nvSpPr>
        <p:spPr>
          <a:xfrm>
            <a:off x="785493" y="2775619"/>
            <a:ext cx="108000" cy="108000"/>
          </a:xfrm>
          <a:prstGeom prst="ellipse">
            <a:avLst/>
          </a:prstGeom>
          <a:solidFill>
            <a:srgbClr val="28516A"/>
          </a:solidFill>
          <a:ln w="38100">
            <a:solidFill>
              <a:srgbClr val="2851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4BCB2A3-52C2-E243-BBCF-568FCA66B90A}"/>
              </a:ext>
            </a:extLst>
          </p:cNvPr>
          <p:cNvSpPr/>
          <p:nvPr/>
        </p:nvSpPr>
        <p:spPr>
          <a:xfrm>
            <a:off x="7038280" y="1088752"/>
            <a:ext cx="108000" cy="108000"/>
          </a:xfrm>
          <a:prstGeom prst="ellipse">
            <a:avLst/>
          </a:prstGeom>
          <a:solidFill>
            <a:srgbClr val="C0504D"/>
          </a:solidFill>
          <a:ln w="38100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C122C1D-6458-5948-973E-6FEB142934DB}"/>
              </a:ext>
            </a:extLst>
          </p:cNvPr>
          <p:cNvSpPr/>
          <p:nvPr/>
        </p:nvSpPr>
        <p:spPr>
          <a:xfrm>
            <a:off x="8334424" y="944736"/>
            <a:ext cx="108000" cy="108000"/>
          </a:xfrm>
          <a:prstGeom prst="ellipse">
            <a:avLst/>
          </a:prstGeom>
          <a:solidFill>
            <a:srgbClr val="C0504D"/>
          </a:solidFill>
          <a:ln w="38100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4B63DFE-CA7A-9748-851B-2EC7E36CD331}"/>
              </a:ext>
            </a:extLst>
          </p:cNvPr>
          <p:cNvCxnSpPr>
            <a:cxnSpLocks/>
          </p:cNvCxnSpPr>
          <p:nvPr/>
        </p:nvCxnSpPr>
        <p:spPr>
          <a:xfrm>
            <a:off x="1295624" y="3284984"/>
            <a:ext cx="396056" cy="0"/>
          </a:xfrm>
          <a:prstGeom prst="straightConnector1">
            <a:avLst/>
          </a:prstGeom>
          <a:ln w="38100">
            <a:solidFill>
              <a:srgbClr val="C0504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1ECBBD78-F727-DD4B-84CF-52A6774F9340}"/>
              </a:ext>
            </a:extLst>
          </p:cNvPr>
          <p:cNvCxnSpPr>
            <a:cxnSpLocks/>
          </p:cNvCxnSpPr>
          <p:nvPr/>
        </p:nvCxnSpPr>
        <p:spPr>
          <a:xfrm>
            <a:off x="7146280" y="3284984"/>
            <a:ext cx="1188144" cy="0"/>
          </a:xfrm>
          <a:prstGeom prst="straightConnector1">
            <a:avLst/>
          </a:prstGeom>
          <a:ln w="38100">
            <a:solidFill>
              <a:srgbClr val="C0504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A1F7C96-6D2C-1045-929A-9DCEE3060BEC}"/>
              </a:ext>
            </a:extLst>
          </p:cNvPr>
          <p:cNvCxnSpPr>
            <a:cxnSpLocks/>
          </p:cNvCxnSpPr>
          <p:nvPr/>
        </p:nvCxnSpPr>
        <p:spPr>
          <a:xfrm>
            <a:off x="683568" y="2883619"/>
            <a:ext cx="0" cy="1504042"/>
          </a:xfrm>
          <a:prstGeom prst="straightConnector1">
            <a:avLst/>
          </a:prstGeom>
          <a:ln w="38100">
            <a:solidFill>
              <a:srgbClr val="C0504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4BF4DBFD-E876-3242-9511-BD53A035B2D2}"/>
              </a:ext>
            </a:extLst>
          </p:cNvPr>
          <p:cNvSpPr/>
          <p:nvPr/>
        </p:nvSpPr>
        <p:spPr>
          <a:xfrm>
            <a:off x="814446" y="1088752"/>
            <a:ext cx="108000" cy="108000"/>
          </a:xfrm>
          <a:prstGeom prst="ellipse">
            <a:avLst/>
          </a:prstGeom>
          <a:solidFill>
            <a:srgbClr val="28516A"/>
          </a:solidFill>
          <a:ln w="38100">
            <a:solidFill>
              <a:srgbClr val="2851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FAABA9B8-31D7-7248-9696-121EBA1EE2CA}"/>
              </a:ext>
            </a:extLst>
          </p:cNvPr>
          <p:cNvSpPr/>
          <p:nvPr/>
        </p:nvSpPr>
        <p:spPr>
          <a:xfrm>
            <a:off x="814446" y="908744"/>
            <a:ext cx="108000" cy="108000"/>
          </a:xfrm>
          <a:prstGeom prst="ellipse">
            <a:avLst/>
          </a:prstGeom>
          <a:solidFill>
            <a:srgbClr val="28516A"/>
          </a:solidFill>
          <a:ln w="38100">
            <a:solidFill>
              <a:srgbClr val="2851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5A17A0CE-172F-DF46-BC04-295BF3197A21}"/>
                  </a:ext>
                </a:extLst>
              </p:cNvPr>
              <p:cNvSpPr/>
              <p:nvPr/>
            </p:nvSpPr>
            <p:spPr>
              <a:xfrm>
                <a:off x="5436096" y="1412776"/>
                <a:ext cx="10820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5A17A0CE-172F-DF46-BC04-295BF3197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1412776"/>
                <a:ext cx="1082027" cy="461665"/>
              </a:xfrm>
              <a:prstGeom prst="rect">
                <a:avLst/>
              </a:prstGeom>
              <a:blipFill>
                <a:blip r:embed="rId5"/>
                <a:stretch>
                  <a:fillRect l="-1695" r="-1130" b="-21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Овал 30">
            <a:extLst>
              <a:ext uri="{FF2B5EF4-FFF2-40B4-BE49-F238E27FC236}">
                <a16:creationId xmlns:a16="http://schemas.microsoft.com/office/drawing/2014/main" id="{8ED04091-6040-8E4C-8C1E-AAD3BA1E2442}"/>
              </a:ext>
            </a:extLst>
          </p:cNvPr>
          <p:cNvSpPr/>
          <p:nvPr/>
        </p:nvSpPr>
        <p:spPr>
          <a:xfrm>
            <a:off x="782268" y="4387661"/>
            <a:ext cx="108000" cy="108000"/>
          </a:xfrm>
          <a:prstGeom prst="ellipse">
            <a:avLst/>
          </a:prstGeom>
          <a:solidFill>
            <a:srgbClr val="28516A"/>
          </a:solidFill>
          <a:ln w="38100">
            <a:solidFill>
              <a:srgbClr val="2851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E6D1FE9F-A67D-0144-8784-7D69F6CD0B99}"/>
              </a:ext>
            </a:extLst>
          </p:cNvPr>
          <p:cNvSpPr/>
          <p:nvPr/>
        </p:nvSpPr>
        <p:spPr>
          <a:xfrm>
            <a:off x="1205632" y="4383112"/>
            <a:ext cx="108000" cy="108000"/>
          </a:xfrm>
          <a:prstGeom prst="ellipse">
            <a:avLst/>
          </a:prstGeom>
          <a:solidFill>
            <a:srgbClr val="C0504D"/>
          </a:solidFill>
          <a:ln w="38100">
            <a:solidFill>
              <a:srgbClr val="C050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F295518C-7E06-4BE7-8F19-98D8E0F76D48}"/>
              </a:ext>
            </a:extLst>
          </p:cNvPr>
          <p:cNvCxnSpPr>
            <a:cxnSpLocks/>
          </p:cNvCxnSpPr>
          <p:nvPr/>
        </p:nvCxnSpPr>
        <p:spPr>
          <a:xfrm>
            <a:off x="683568" y="908744"/>
            <a:ext cx="0" cy="288008"/>
          </a:xfrm>
          <a:prstGeom prst="straightConnector1">
            <a:avLst/>
          </a:prstGeom>
          <a:ln w="38100">
            <a:solidFill>
              <a:srgbClr val="C0504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A494CCAB-3975-4B63-9519-233A987F1141}"/>
                  </a:ext>
                </a:extLst>
              </p:cNvPr>
              <p:cNvSpPr/>
              <p:nvPr/>
            </p:nvSpPr>
            <p:spPr>
              <a:xfrm>
                <a:off x="3617339" y="3755421"/>
                <a:ext cx="2002343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A494CCAB-3975-4B63-9519-233A987F1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339" y="3755421"/>
                <a:ext cx="2002343" cy="7862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25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Логарифмирование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064896" cy="3888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Сгустки в начале оси абсцисс стали распределены более равномерно из-за того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что там логарифм растёт быстрее 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97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Логарифмирование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064896" cy="3888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Сгустки в начале оси абсцисс стали распределены более равномерно из-за того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что там логарифм растёт быстрее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Расстояние между точками с большими значениями стало меньше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так как там логарифм растёт медленнее</a:t>
            </a:r>
          </a:p>
        </p:txBody>
      </p:sp>
    </p:spTree>
    <p:extLst>
      <p:ext uri="{BB962C8B-B14F-4D97-AF65-F5344CB8AC3E}">
        <p14:creationId xmlns:p14="http://schemas.microsoft.com/office/powerpoint/2010/main" val="35231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Логарифмирование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58E15E00-4DF3-E544-A468-75880785A6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064896" cy="388843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444444"/>
                    </a:solidFill>
                  </a:rPr>
                  <a:t>Сгустки в начале оси абсцисс стали распределены более равномерно из-за того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что там логарифм растёт быстрее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444444"/>
                    </a:solidFill>
                  </a:rPr>
                  <a:t>Расстояние между точками с большими значениями стало меньше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так как там логарифм растёт медленнее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444444"/>
                    </a:solidFill>
                  </a:rPr>
                  <a:t>Чем правее мы движемся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тем медленнее растёт логарифм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скорость его роста это</a:t>
                </a:r>
                <a:r>
                  <a:rPr lang="en-US" sz="2400" dirty="0">
                    <a:solidFill>
                      <a:srgbClr val="444444"/>
                    </a:solidFill>
                  </a:rPr>
                  <a:t>:</a:t>
                </a:r>
                <a:r>
                  <a:rPr lang="ru-RU" sz="2400" dirty="0">
                    <a:solidFill>
                      <a:srgbClr val="444444"/>
                    </a:solidFill>
                  </a:rPr>
                  <a:t> </a:t>
                </a:r>
                <a:endParaRPr lang="en-US" sz="2400" dirty="0">
                  <a:solidFill>
                    <a:srgbClr val="444444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58E15E00-4DF3-E544-A468-75880785A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064896" cy="3888432"/>
              </a:xfrm>
              <a:prstGeom prst="rect">
                <a:avLst/>
              </a:prstGeom>
              <a:blipFill>
                <a:blip r:embed="rId4"/>
                <a:stretch>
                  <a:fillRect l="-2116" t="-2194" r="-27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694A417-28B2-3344-B00E-BBE4E6683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8177" y="3399277"/>
            <a:ext cx="3646821" cy="24377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9CDF01-5D11-4D4B-BFD7-DF5FBEDB6B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545" y="3356992"/>
            <a:ext cx="3774602" cy="247029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Повторим успех?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830738B-CCD4-6748-A9A2-05FE12C9A8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551" y="584312"/>
            <a:ext cx="3609308" cy="241263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B29D49-8B01-FB48-95A6-402CD2DC1C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6056" y="584313"/>
            <a:ext cx="3744416" cy="24126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3645165-8303-D745-B537-841E8118A939}"/>
                  </a:ext>
                </a:extLst>
              </p:cNvPr>
              <p:cNvSpPr/>
              <p:nvPr/>
            </p:nvSpPr>
            <p:spPr>
              <a:xfrm>
                <a:off x="1499175" y="950918"/>
                <a:ext cx="4598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459A4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3645165-8303-D745-B537-841E8118A9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175" y="950918"/>
                <a:ext cx="459869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753ED365-32E1-1C41-9E41-A6CB6811D5D2}"/>
                  </a:ext>
                </a:extLst>
              </p:cNvPr>
              <p:cNvSpPr/>
              <p:nvPr/>
            </p:nvSpPr>
            <p:spPr>
              <a:xfrm>
                <a:off x="5652120" y="952701"/>
                <a:ext cx="11154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459A4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b="0" i="1" smtClean="0">
                          <a:solidFill>
                            <a:srgbClr val="2459A4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b="0" i="1" smtClean="0">
                          <a:solidFill>
                            <a:srgbClr val="2459A4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459A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753ED365-32E1-1C41-9E41-A6CB6811D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952701"/>
                <a:ext cx="1115498" cy="461665"/>
              </a:xfrm>
              <a:prstGeom prst="rect">
                <a:avLst/>
              </a:prstGeom>
              <a:blipFill>
                <a:blip r:embed="rId13"/>
                <a:stretch>
                  <a:fillRect l="-1093" r="-1639"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EA79C47-5F5C-534E-85C1-3826C2C90117}"/>
                  </a:ext>
                </a:extLst>
              </p:cNvPr>
              <p:cNvSpPr/>
              <p:nvPr/>
            </p:nvSpPr>
            <p:spPr>
              <a:xfrm>
                <a:off x="1475656" y="3750732"/>
                <a:ext cx="4470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459A4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EA79C47-5F5C-534E-85C1-3826C2C90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3750732"/>
                <a:ext cx="44704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B45157A-6D9B-A848-BF3F-9C22C09C32B5}"/>
                  </a:ext>
                </a:extLst>
              </p:cNvPr>
              <p:cNvSpPr/>
              <p:nvPr/>
            </p:nvSpPr>
            <p:spPr>
              <a:xfrm>
                <a:off x="5628601" y="3752515"/>
                <a:ext cx="11026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459A4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b="0" i="1" smtClean="0">
                          <a:solidFill>
                            <a:srgbClr val="2459A4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b="0" i="1" smtClean="0">
                          <a:solidFill>
                            <a:srgbClr val="2459A4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2459A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B45157A-6D9B-A848-BF3F-9C22C09C3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601" y="3752515"/>
                <a:ext cx="1102674" cy="461665"/>
              </a:xfrm>
              <a:prstGeom prst="rect">
                <a:avLst/>
              </a:prstGeom>
              <a:blipFill>
                <a:blip r:embed="rId15"/>
                <a:stretch>
                  <a:fillRect l="-1105" r="-1657" b="-21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">
            <a:extLst>
              <a:ext uri="{FF2B5EF4-FFF2-40B4-BE49-F238E27FC236}">
                <a16:creationId xmlns:a16="http://schemas.microsoft.com/office/drawing/2014/main" id="{A98E4F53-4DB6-1A4A-BE5E-A4C0DB6ABDD5}"/>
              </a:ext>
            </a:extLst>
          </p:cNvPr>
          <p:cNvSpPr/>
          <p:nvPr/>
        </p:nvSpPr>
        <p:spPr>
          <a:xfrm>
            <a:off x="4292264" y="1666680"/>
            <a:ext cx="750614" cy="247901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28516A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21D706E-7EB1-9F41-892A-25A544B61D82}"/>
              </a:ext>
            </a:extLst>
          </p:cNvPr>
          <p:cNvSpPr/>
          <p:nvPr/>
        </p:nvSpPr>
        <p:spPr>
          <a:xfrm>
            <a:off x="1333270" y="2895327"/>
            <a:ext cx="24466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Логнормальное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1469A72-1019-4C49-BC3C-3D682DA82E3D}"/>
              </a:ext>
            </a:extLst>
          </p:cNvPr>
          <p:cNvSpPr/>
          <p:nvPr/>
        </p:nvSpPr>
        <p:spPr>
          <a:xfrm>
            <a:off x="1018864" y="5746958"/>
            <a:ext cx="303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Экспоненциальное</a:t>
            </a:r>
          </a:p>
        </p:txBody>
      </p:sp>
      <p:sp>
        <p:nvSpPr>
          <p:cNvPr id="18" name="Arrow">
            <a:extLst>
              <a:ext uri="{FF2B5EF4-FFF2-40B4-BE49-F238E27FC236}">
                <a16:creationId xmlns:a16="http://schemas.microsoft.com/office/drawing/2014/main" id="{ED42EF3E-D900-C744-9A53-5BD9EA5C8BE2}"/>
              </a:ext>
            </a:extLst>
          </p:cNvPr>
          <p:cNvSpPr/>
          <p:nvPr/>
        </p:nvSpPr>
        <p:spPr>
          <a:xfrm>
            <a:off x="4292264" y="4481317"/>
            <a:ext cx="750614" cy="247901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28516A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28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6" name="applause.wav"/>
          </p:stSnd>
        </p:sndAc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6B8BEE-0883-384F-A0E9-DC1B8E3FF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276872"/>
            <a:ext cx="6624736" cy="393962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Как повторить успех?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064896" cy="15121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Для экспоненциального распределения хвост легче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он не так резко убывает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При его логарифмировании хвост появляется слева</a:t>
            </a:r>
            <a:endParaRPr lang="en-US" sz="2400" dirty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45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Как повторить успех?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064896" cy="9043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Нужно выбрать преобразование с другой скоростью роста</a:t>
            </a:r>
            <a:r>
              <a:rPr lang="en-US" sz="2400" dirty="0">
                <a:solidFill>
                  <a:srgbClr val="444444"/>
                </a:solidFill>
              </a:rPr>
              <a:t>,</a:t>
            </a:r>
            <a:r>
              <a:rPr lang="ru-RU" sz="2400" dirty="0">
                <a:solidFill>
                  <a:srgbClr val="444444"/>
                </a:solidFill>
              </a:rPr>
              <a:t> точки слева разнеслись слишком далеко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C1D879-0944-D746-819C-21157581B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8177" y="3262169"/>
            <a:ext cx="3646821" cy="24377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77F446-5CB2-8E4D-84BB-340A2F833F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545" y="3219884"/>
            <a:ext cx="3774602" cy="24702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4ECDF81-AD32-AB45-8C05-FE1BD9CA7488}"/>
                  </a:ext>
                </a:extLst>
              </p:cNvPr>
              <p:cNvSpPr/>
              <p:nvPr/>
            </p:nvSpPr>
            <p:spPr>
              <a:xfrm>
                <a:off x="1475656" y="3613624"/>
                <a:ext cx="4470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4ECDF81-AD32-AB45-8C05-FE1BD9CA7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3613624"/>
                <a:ext cx="44704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49497C0-F739-DD4B-9E75-E1FA0C077F83}"/>
                  </a:ext>
                </a:extLst>
              </p:cNvPr>
              <p:cNvSpPr/>
              <p:nvPr/>
            </p:nvSpPr>
            <p:spPr>
              <a:xfrm>
                <a:off x="5628601" y="3615407"/>
                <a:ext cx="11026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49497C0-F739-DD4B-9E75-E1FA0C077F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601" y="3615407"/>
                <a:ext cx="1102674" cy="461665"/>
              </a:xfrm>
              <a:prstGeom prst="rect">
                <a:avLst/>
              </a:prstGeom>
              <a:blipFill>
                <a:blip r:embed="rId9"/>
                <a:stretch>
                  <a:fillRect l="-1149" r="-1149"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3546736-657B-4B1A-A16A-DD136FBED493}"/>
              </a:ext>
            </a:extLst>
          </p:cNvPr>
          <p:cNvGrpSpPr/>
          <p:nvPr/>
        </p:nvGrpSpPr>
        <p:grpSpPr>
          <a:xfrm>
            <a:off x="3527943" y="1794982"/>
            <a:ext cx="2079698" cy="786241"/>
            <a:chOff x="3644430" y="1706655"/>
            <a:chExt cx="2079698" cy="7862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627F8846-0DB0-6C4A-A38D-8666BB9276D2}"/>
                    </a:ext>
                  </a:extLst>
                </p:cNvPr>
                <p:cNvSpPr/>
                <p:nvPr/>
              </p:nvSpPr>
              <p:spPr>
                <a:xfrm>
                  <a:off x="3644430" y="1706655"/>
                  <a:ext cx="442429" cy="7862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627F8846-0DB0-6C4A-A38D-8666BB9276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4430" y="1706655"/>
                  <a:ext cx="442429" cy="78624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Прямоугольник 13">
                  <a:extLst>
                    <a:ext uri="{FF2B5EF4-FFF2-40B4-BE49-F238E27FC236}">
                      <a16:creationId xmlns:a16="http://schemas.microsoft.com/office/drawing/2014/main" id="{23267A80-4739-3748-BEFA-E11CDE9E87A9}"/>
                    </a:ext>
                  </a:extLst>
                </p:cNvPr>
                <p:cNvSpPr/>
                <p:nvPr/>
              </p:nvSpPr>
              <p:spPr>
                <a:xfrm>
                  <a:off x="5300614" y="1707873"/>
                  <a:ext cx="423514" cy="78380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?</m:t>
                            </m:r>
                          </m:den>
                        </m:f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Прямоугольник 13">
                  <a:extLst>
                    <a:ext uri="{FF2B5EF4-FFF2-40B4-BE49-F238E27FC236}">
                      <a16:creationId xmlns:a16="http://schemas.microsoft.com/office/drawing/2014/main" id="{23267A80-4739-3748-BEFA-E11CDE9E87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0614" y="1707873"/>
                  <a:ext cx="423514" cy="78380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Arrow">
              <a:extLst>
                <a:ext uri="{FF2B5EF4-FFF2-40B4-BE49-F238E27FC236}">
                  <a16:creationId xmlns:a16="http://schemas.microsoft.com/office/drawing/2014/main" id="{3B32AE7F-1181-D641-8B1D-37DB775B141A}"/>
                </a:ext>
              </a:extLst>
            </p:cNvPr>
            <p:cNvSpPr/>
            <p:nvPr/>
          </p:nvSpPr>
          <p:spPr>
            <a:xfrm>
              <a:off x="4310415" y="1975825"/>
              <a:ext cx="750614" cy="247901"/>
            </a:xfrm>
            <a:prstGeom prst="rightArrow">
              <a:avLst>
                <a:gd name="adj1" fmla="val 36848"/>
                <a:gd name="adj2" fmla="val 66277"/>
              </a:avLst>
            </a:prstGeom>
            <a:gradFill>
              <a:gsLst>
                <a:gs pos="0">
                  <a:srgbClr val="28516A">
                    <a:alpha val="0"/>
                  </a:srgbClr>
                </a:gs>
                <a:gs pos="100000">
                  <a:srgbClr val="28516A"/>
                </a:gs>
              </a:gsLst>
            </a:gradFill>
            <a:ln w="3175">
              <a:miter lim="400000"/>
            </a:ln>
          </p:spPr>
          <p:txBody>
            <a:bodyPr lIns="19050" tIns="19050" rIns="19050" bIns="1905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D4AD152-CDF2-41C8-874E-2E08C5BA714E}"/>
              </a:ext>
            </a:extLst>
          </p:cNvPr>
          <p:cNvSpPr/>
          <p:nvPr/>
        </p:nvSpPr>
        <p:spPr>
          <a:xfrm>
            <a:off x="1018864" y="5746958"/>
            <a:ext cx="303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Экспоненциальное</a:t>
            </a:r>
          </a:p>
        </p:txBody>
      </p:sp>
      <p:sp>
        <p:nvSpPr>
          <p:cNvPr id="16" name="Arrow">
            <a:extLst>
              <a:ext uri="{FF2B5EF4-FFF2-40B4-BE49-F238E27FC236}">
                <a16:creationId xmlns:a16="http://schemas.microsoft.com/office/drawing/2014/main" id="{9BDDFFED-6998-A748-BFCB-705EB8969F7C}"/>
              </a:ext>
            </a:extLst>
          </p:cNvPr>
          <p:cNvSpPr/>
          <p:nvPr/>
        </p:nvSpPr>
        <p:spPr>
          <a:xfrm>
            <a:off x="4339855" y="4357075"/>
            <a:ext cx="750614" cy="247901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28516A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34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Как повторить успех?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3546736-657B-4B1A-A16A-DD136FBED493}"/>
              </a:ext>
            </a:extLst>
          </p:cNvPr>
          <p:cNvGrpSpPr/>
          <p:nvPr/>
        </p:nvGrpSpPr>
        <p:grpSpPr>
          <a:xfrm>
            <a:off x="3527943" y="1794982"/>
            <a:ext cx="2262697" cy="787459"/>
            <a:chOff x="3644430" y="1706655"/>
            <a:chExt cx="2262697" cy="7874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627F8846-0DB0-6C4A-A38D-8666BB9276D2}"/>
                    </a:ext>
                  </a:extLst>
                </p:cNvPr>
                <p:cNvSpPr/>
                <p:nvPr/>
              </p:nvSpPr>
              <p:spPr>
                <a:xfrm>
                  <a:off x="3644430" y="1706655"/>
                  <a:ext cx="442429" cy="7862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627F8846-0DB0-6C4A-A38D-8666BB9276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4430" y="1706655"/>
                  <a:ext cx="442429" cy="78624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Прямоугольник 13">
                  <a:extLst>
                    <a:ext uri="{FF2B5EF4-FFF2-40B4-BE49-F238E27FC236}">
                      <a16:creationId xmlns:a16="http://schemas.microsoft.com/office/drawing/2014/main" id="{23267A80-4739-3748-BEFA-E11CDE9E87A9}"/>
                    </a:ext>
                  </a:extLst>
                </p:cNvPr>
                <p:cNvSpPr/>
                <p:nvPr/>
              </p:nvSpPr>
              <p:spPr>
                <a:xfrm>
                  <a:off x="5300614" y="1707873"/>
                  <a:ext cx="606513" cy="7862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ru-RU" sz="2400" i="1" dirty="0">
                    <a:solidFill>
                      <a:srgbClr val="28516A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Прямоугольник 13">
                  <a:extLst>
                    <a:ext uri="{FF2B5EF4-FFF2-40B4-BE49-F238E27FC236}">
                      <a16:creationId xmlns:a16="http://schemas.microsoft.com/office/drawing/2014/main" id="{23267A80-4739-3748-BEFA-E11CDE9E87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0614" y="1707873"/>
                  <a:ext cx="606513" cy="78624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D85EE8D-AC8D-466F-9D6B-2EAF8CF7E58A}"/>
                  </a:ext>
                </a:extLst>
              </p:cNvPr>
              <p:cNvSpPr/>
              <p:nvPr/>
            </p:nvSpPr>
            <p:spPr>
              <a:xfrm>
                <a:off x="5808022" y="1992595"/>
                <a:ext cx="15883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D85EE8D-AC8D-466F-9D6B-2EAF8CF7E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022" y="1992595"/>
                <a:ext cx="1588320" cy="461665"/>
              </a:xfrm>
              <a:prstGeom prst="rect">
                <a:avLst/>
              </a:prstGeom>
              <a:blipFill>
                <a:blip r:embed="rId10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064896" cy="9043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Нужно выбрать преобразование с другой скоростью роста</a:t>
            </a:r>
            <a:r>
              <a:rPr lang="en-US" sz="2400" dirty="0">
                <a:solidFill>
                  <a:srgbClr val="444444"/>
                </a:solidFill>
              </a:rPr>
              <a:t>,</a:t>
            </a:r>
            <a:r>
              <a:rPr lang="ru-RU" sz="2400" dirty="0">
                <a:solidFill>
                  <a:srgbClr val="444444"/>
                </a:solidFill>
              </a:rPr>
              <a:t> точки слева разнеслись слишком далеко</a:t>
            </a:r>
          </a:p>
        </p:txBody>
      </p:sp>
      <p:pic>
        <p:nvPicPr>
          <p:cNvPr id="17" name="Рисунок 4">
            <a:extLst>
              <a:ext uri="{FF2B5EF4-FFF2-40B4-BE49-F238E27FC236}">
                <a16:creationId xmlns:a16="http://schemas.microsoft.com/office/drawing/2014/main" id="{BE2FA0A8-A642-A241-98C5-A737ECB0B1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8177" y="3262169"/>
            <a:ext cx="3646821" cy="2437715"/>
          </a:xfrm>
          <a:prstGeom prst="rect">
            <a:avLst/>
          </a:prstGeom>
        </p:spPr>
      </p:pic>
      <p:pic>
        <p:nvPicPr>
          <p:cNvPr id="18" name="Рисунок 7">
            <a:extLst>
              <a:ext uri="{FF2B5EF4-FFF2-40B4-BE49-F238E27FC236}">
                <a16:creationId xmlns:a16="http://schemas.microsoft.com/office/drawing/2014/main" id="{7A2FA944-5FBB-E24B-93AB-7656BB232C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545" y="3219884"/>
            <a:ext cx="3774602" cy="24702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8">
                <a:extLst>
                  <a:ext uri="{FF2B5EF4-FFF2-40B4-BE49-F238E27FC236}">
                    <a16:creationId xmlns:a16="http://schemas.microsoft.com/office/drawing/2014/main" id="{7963C1F7-E251-564D-9A2C-46133BF9CA75}"/>
                  </a:ext>
                </a:extLst>
              </p:cNvPr>
              <p:cNvSpPr/>
              <p:nvPr/>
            </p:nvSpPr>
            <p:spPr>
              <a:xfrm>
                <a:off x="1475656" y="3613624"/>
                <a:ext cx="4470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8">
                <a:extLst>
                  <a:ext uri="{FF2B5EF4-FFF2-40B4-BE49-F238E27FC236}">
                    <a16:creationId xmlns:a16="http://schemas.microsoft.com/office/drawing/2014/main" id="{7963C1F7-E251-564D-9A2C-46133BF9CA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3613624"/>
                <a:ext cx="447045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9">
                <a:extLst>
                  <a:ext uri="{FF2B5EF4-FFF2-40B4-BE49-F238E27FC236}">
                    <a16:creationId xmlns:a16="http://schemas.microsoft.com/office/drawing/2014/main" id="{DC118E30-7E47-014B-8A72-6BCA81F84A24}"/>
                  </a:ext>
                </a:extLst>
              </p:cNvPr>
              <p:cNvSpPr/>
              <p:nvPr/>
            </p:nvSpPr>
            <p:spPr>
              <a:xfrm>
                <a:off x="5628601" y="3615407"/>
                <a:ext cx="11026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9">
                <a:extLst>
                  <a:ext uri="{FF2B5EF4-FFF2-40B4-BE49-F238E27FC236}">
                    <a16:creationId xmlns:a16="http://schemas.microsoft.com/office/drawing/2014/main" id="{DC118E30-7E47-014B-8A72-6BCA81F84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601" y="3615407"/>
                <a:ext cx="1102674" cy="461665"/>
              </a:xfrm>
              <a:prstGeom prst="rect">
                <a:avLst/>
              </a:prstGeom>
              <a:blipFill>
                <a:blip r:embed="rId16"/>
                <a:stretch>
                  <a:fillRect l="-1149" r="-1149"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">
            <a:extLst>
              <a:ext uri="{FF2B5EF4-FFF2-40B4-BE49-F238E27FC236}">
                <a16:creationId xmlns:a16="http://schemas.microsoft.com/office/drawing/2014/main" id="{BD05A8CF-B2C5-A241-9834-91534E19FF95}"/>
              </a:ext>
            </a:extLst>
          </p:cNvPr>
          <p:cNvSpPr/>
          <p:nvPr/>
        </p:nvSpPr>
        <p:spPr>
          <a:xfrm>
            <a:off x="1018864" y="5746958"/>
            <a:ext cx="303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Экспоненциальное</a:t>
            </a:r>
          </a:p>
        </p:txBody>
      </p:sp>
      <p:sp>
        <p:nvSpPr>
          <p:cNvPr id="22" name="Arrow">
            <a:extLst>
              <a:ext uri="{FF2B5EF4-FFF2-40B4-BE49-F238E27FC236}">
                <a16:creationId xmlns:a16="http://schemas.microsoft.com/office/drawing/2014/main" id="{14EB10D0-4C59-084A-8932-04840CF708C4}"/>
              </a:ext>
            </a:extLst>
          </p:cNvPr>
          <p:cNvSpPr/>
          <p:nvPr/>
        </p:nvSpPr>
        <p:spPr>
          <a:xfrm>
            <a:off x="4339855" y="4357075"/>
            <a:ext cx="750614" cy="247901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28516A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" name="Arrow">
            <a:extLst>
              <a:ext uri="{FF2B5EF4-FFF2-40B4-BE49-F238E27FC236}">
                <a16:creationId xmlns:a16="http://schemas.microsoft.com/office/drawing/2014/main" id="{F2AC14CF-38CB-4C4B-A4E7-6A4779F0B3B4}"/>
              </a:ext>
            </a:extLst>
          </p:cNvPr>
          <p:cNvSpPr/>
          <p:nvPr/>
        </p:nvSpPr>
        <p:spPr>
          <a:xfrm>
            <a:off x="4193928" y="2064152"/>
            <a:ext cx="750614" cy="247901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28516A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67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7" name="applaus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20880" cy="40771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  <a:latin typeface="Myriad Pro" pitchFamily="34" charset="0"/>
              </a:rPr>
              <a:t>В реальности случайные величины часто зависят друг от друга</a:t>
            </a:r>
            <a:r>
              <a:rPr lang="en-US" sz="2400" dirty="0">
                <a:solidFill>
                  <a:srgbClr val="444444"/>
                </a:solidFill>
                <a:latin typeface="Myriad Pro" pitchFamily="34" charset="0"/>
              </a:rPr>
              <a:t>: </a:t>
            </a:r>
            <a:r>
              <a:rPr lang="ru-RU" sz="2400" dirty="0">
                <a:solidFill>
                  <a:srgbClr val="444444"/>
                </a:solidFill>
                <a:latin typeface="Myriad Pro" pitchFamily="34" charset="0"/>
              </a:rPr>
              <a:t>поговорим как эту зависимость можно измерить</a:t>
            </a:r>
          </a:p>
        </p:txBody>
      </p:sp>
    </p:spTree>
    <p:extLst>
      <p:ext uri="{BB962C8B-B14F-4D97-AF65-F5344CB8AC3E}">
        <p14:creationId xmlns:p14="http://schemas.microsoft.com/office/powerpoint/2010/main" val="226897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ковариации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CA3760-7D21-1D49-B98B-A695C0F8463A}"/>
                  </a:ext>
                </a:extLst>
              </p:cNvPr>
              <p:cNvSpPr txBox="1"/>
              <p:nvPr/>
            </p:nvSpPr>
            <p:spPr>
              <a:xfrm>
                <a:off x="612000" y="1260000"/>
                <a:ext cx="79928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0059A9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CA3760-7D21-1D49-B98B-A695C0F84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7992888" cy="1200329"/>
              </a:xfrm>
              <a:prstGeom prst="rect">
                <a:avLst/>
              </a:prstGeom>
              <a:blipFill>
                <a:blip r:embed="rId4"/>
                <a:stretch>
                  <a:fillRect l="-991" t="-1523" b="-96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7">
                <a:extLst>
                  <a:ext uri="{FF2B5EF4-FFF2-40B4-BE49-F238E27FC236}">
                    <a16:creationId xmlns:a16="http://schemas.microsoft.com/office/drawing/2014/main" id="{0729CEF8-AD2F-8140-8928-28BFA23E01C1}"/>
                  </a:ext>
                </a:extLst>
              </p:cNvPr>
              <p:cNvSpPr/>
              <p:nvPr/>
            </p:nvSpPr>
            <p:spPr>
              <a:xfrm>
                <a:off x="612000" y="720000"/>
                <a:ext cx="42825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ru-RU" sz="2400" b="0" i="1" smtClean="0">
                          <a:solidFill>
                            <a:srgbClr val="5C5B5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444444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7">
                <a:extLst>
                  <a:ext uri="{FF2B5EF4-FFF2-40B4-BE49-F238E27FC236}">
                    <a16:creationId xmlns:a16="http://schemas.microsoft.com/office/drawing/2014/main" id="{0729CEF8-AD2F-8140-8928-28BFA23E01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4282583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8">
                <a:extLst>
                  <a:ext uri="{FF2B5EF4-FFF2-40B4-BE49-F238E27FC236}">
                    <a16:creationId xmlns:a16="http://schemas.microsoft.com/office/drawing/2014/main" id="{79C2402A-69AC-5348-AC9F-C4C0BD6C4FF1}"/>
                  </a:ext>
                </a:extLst>
              </p:cNvPr>
              <p:cNvSpPr/>
              <p:nvPr/>
            </p:nvSpPr>
            <p:spPr>
              <a:xfrm>
                <a:off x="5076056" y="720000"/>
                <a:ext cx="2239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sz="2400" b="0" i="1" smtClean="0">
                          <a:solidFill>
                            <a:srgbClr val="5C5B5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444444"/>
                          </a:solidFill>
                          <a:latin typeface="Cambria Math" panose="02040503050406030204" pitchFamily="18" charset="0"/>
                        </a:rPr>
                        <m:t>константа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8">
                <a:extLst>
                  <a:ext uri="{FF2B5EF4-FFF2-40B4-BE49-F238E27FC236}">
                    <a16:creationId xmlns:a16="http://schemas.microsoft.com/office/drawing/2014/main" id="{79C2402A-69AC-5348-AC9F-C4C0BD6C4F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720000"/>
                <a:ext cx="223978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9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Как повторить успех?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183B7C3-824A-6949-9CEB-CEA5A86C8F91}"/>
                  </a:ext>
                </a:extLst>
              </p:cNvPr>
              <p:cNvSpPr/>
              <p:nvPr/>
            </p:nvSpPr>
            <p:spPr>
              <a:xfrm>
                <a:off x="2681803" y="1393361"/>
                <a:ext cx="3780394" cy="1060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183B7C3-824A-6949-9CEB-CEA5A86C8F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803" y="1393361"/>
                <a:ext cx="3780394" cy="1060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бъект 5">
            <a:extLst>
              <a:ext uri="{FF2B5EF4-FFF2-40B4-BE49-F238E27FC236}">
                <a16:creationId xmlns:a16="http://schemas.microsoft.com/office/drawing/2014/main" id="{530E019F-4B96-8544-A73C-5438FCE2472F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064896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Найдём такое преобразование</a:t>
            </a:r>
            <a:r>
              <a:rPr lang="en-US" sz="2400" dirty="0">
                <a:solidFill>
                  <a:srgbClr val="444444"/>
                </a:solidFill>
              </a:rPr>
              <a:t>:</a:t>
            </a:r>
            <a:endParaRPr lang="ru-RU" sz="2400" dirty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25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Как повторить успех?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183B7C3-824A-6949-9CEB-CEA5A86C8F91}"/>
                  </a:ext>
                </a:extLst>
              </p:cNvPr>
              <p:cNvSpPr/>
              <p:nvPr/>
            </p:nvSpPr>
            <p:spPr>
              <a:xfrm>
                <a:off x="2681803" y="1393361"/>
                <a:ext cx="3780394" cy="1060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400" i="1" dirty="0">
                  <a:solidFill>
                    <a:srgbClr val="2851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183B7C3-824A-6949-9CEB-CEA5A86C8F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803" y="1393361"/>
                <a:ext cx="3780394" cy="1060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Объект 5">
            <a:extLst>
              <a:ext uri="{FF2B5EF4-FFF2-40B4-BE49-F238E27FC236}">
                <a16:creationId xmlns:a16="http://schemas.microsoft.com/office/drawing/2014/main" id="{530E019F-4B96-8544-A73C-5438FCE2472F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064896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Найдём такое преобразование</a:t>
            </a:r>
            <a:r>
              <a:rPr lang="en-US" sz="2400" dirty="0">
                <a:solidFill>
                  <a:srgbClr val="444444"/>
                </a:solidFill>
              </a:rPr>
              <a:t>:</a:t>
            </a:r>
            <a:endParaRPr lang="ru-RU" sz="2400" dirty="0">
              <a:solidFill>
                <a:srgbClr val="44444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DD32FBC0-4E0F-3540-BDF5-62D2989A0E51}"/>
                  </a:ext>
                </a:extLst>
              </p:cNvPr>
              <p:cNvSpPr/>
              <p:nvPr/>
            </p:nvSpPr>
            <p:spPr>
              <a:xfrm>
                <a:off x="2473188" y="3823117"/>
                <a:ext cx="4197624" cy="1060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DD32FBC0-4E0F-3540-BDF5-62D2989A0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188" y="3823117"/>
                <a:ext cx="4197624" cy="1060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бъект 5">
            <a:extLst>
              <a:ext uri="{FF2B5EF4-FFF2-40B4-BE49-F238E27FC236}">
                <a16:creationId xmlns:a16="http://schemas.microsoft.com/office/drawing/2014/main" id="{640AFA13-6D78-A047-B8F0-69D1F61D23A4}"/>
              </a:ext>
            </a:extLst>
          </p:cNvPr>
          <p:cNvSpPr txBox="1">
            <a:spLocks/>
          </p:cNvSpPr>
          <p:nvPr/>
        </p:nvSpPr>
        <p:spPr>
          <a:xfrm>
            <a:off x="612000" y="2700000"/>
            <a:ext cx="8064896" cy="8774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Для удобства выберем конкретную константу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и немного перепишем формулу</a:t>
            </a:r>
            <a:r>
              <a:rPr lang="en-US" sz="2400" dirty="0">
                <a:solidFill>
                  <a:srgbClr val="444444"/>
                </a:solidFill>
              </a:rPr>
              <a:t>:</a:t>
            </a:r>
            <a:endParaRPr lang="ru-RU" sz="2400" dirty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80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Преобразование Бокса-Кокса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7183B7C3-824A-6949-9CEB-CEA5A86C8F91}"/>
                  </a:ext>
                </a:extLst>
              </p:cNvPr>
              <p:cNvSpPr/>
              <p:nvPr/>
            </p:nvSpPr>
            <p:spPr>
              <a:xfrm>
                <a:off x="2411760" y="692696"/>
                <a:ext cx="4075411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7183B7C3-824A-6949-9CEB-CEA5A86C8F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692696"/>
                <a:ext cx="4075411" cy="1459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23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Преобразование Бокса-Кокса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183B7C3-824A-6949-9CEB-CEA5A86C8F91}"/>
                  </a:ext>
                </a:extLst>
              </p:cNvPr>
              <p:cNvSpPr/>
              <p:nvPr/>
            </p:nvSpPr>
            <p:spPr>
              <a:xfrm>
                <a:off x="2411760" y="692696"/>
                <a:ext cx="4075411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183B7C3-824A-6949-9CEB-CEA5A86C8F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692696"/>
                <a:ext cx="4075411" cy="1459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530E019F-4B96-8544-A73C-5438FCE247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178724"/>
                <a:ext cx="8064896" cy="22322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444444"/>
                    </a:solidFill>
                  </a:rPr>
                  <a:t>Параметр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можно выбрать</a:t>
                </a:r>
                <a:r>
                  <a:rPr lang="en-US" sz="2400" dirty="0">
                    <a:solidFill>
                      <a:srgbClr val="444444"/>
                    </a:solidFill>
                  </a:rPr>
                  <a:t>,</a:t>
                </a:r>
                <a:r>
                  <a:rPr lang="ru-RU" sz="2400" dirty="0">
                    <a:solidFill>
                      <a:srgbClr val="444444"/>
                    </a:solidFill>
                  </a:rPr>
                  <a:t> </a:t>
                </a:r>
                <a:r>
                  <a:rPr lang="ru-RU" sz="2400" dirty="0" err="1">
                    <a:solidFill>
                      <a:srgbClr val="444444"/>
                    </a:solidFill>
                  </a:rPr>
                  <a:t>максимизируя</a:t>
                </a:r>
                <a:r>
                  <a:rPr lang="ru-RU" sz="2400" dirty="0">
                    <a:solidFill>
                      <a:srgbClr val="444444"/>
                    </a:solidFill>
                  </a:rPr>
                  <a:t> корреляцию между квантилями нормального распределения 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44444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rgbClr val="44444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>
                            <a:solidFill>
                              <a:srgbClr val="444444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444444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530E019F-4B96-8544-A73C-5438FCE24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178724"/>
                <a:ext cx="8064896" cy="2232248"/>
              </a:xfrm>
              <a:prstGeom prst="rect">
                <a:avLst/>
              </a:prstGeom>
              <a:blipFill>
                <a:blip r:embed="rId5"/>
                <a:stretch>
                  <a:fillRect l="-2116" t="-38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30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Преобразование Бокса-Кокса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183B7C3-824A-6949-9CEB-CEA5A86C8F91}"/>
                  </a:ext>
                </a:extLst>
              </p:cNvPr>
              <p:cNvSpPr/>
              <p:nvPr/>
            </p:nvSpPr>
            <p:spPr>
              <a:xfrm>
                <a:off x="2411760" y="692696"/>
                <a:ext cx="4075411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183B7C3-824A-6949-9CEB-CEA5A86C8F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692696"/>
                <a:ext cx="4075411" cy="1459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530E019F-4B96-8544-A73C-5438FCE247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2178724"/>
                <a:ext cx="8064896" cy="22322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444444"/>
                    </a:solidFill>
                  </a:rPr>
                  <a:t>Параметр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можно выбрать</a:t>
                </a:r>
                <a:r>
                  <a:rPr lang="en-US" sz="2400" dirty="0">
                    <a:solidFill>
                      <a:srgbClr val="444444"/>
                    </a:solidFill>
                  </a:rPr>
                  <a:t>,</a:t>
                </a:r>
                <a:r>
                  <a:rPr lang="ru-RU" sz="2400" dirty="0">
                    <a:solidFill>
                      <a:srgbClr val="444444"/>
                    </a:solidFill>
                  </a:rPr>
                  <a:t> </a:t>
                </a:r>
                <a:r>
                  <a:rPr lang="ru-RU" sz="2400" dirty="0" err="1">
                    <a:solidFill>
                      <a:srgbClr val="444444"/>
                    </a:solidFill>
                  </a:rPr>
                  <a:t>максимизируя</a:t>
                </a:r>
                <a:r>
                  <a:rPr lang="ru-RU" sz="2400" dirty="0">
                    <a:solidFill>
                      <a:srgbClr val="444444"/>
                    </a:solidFill>
                  </a:rPr>
                  <a:t> корреляцию между квантилями нормального распределения 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44444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rgbClr val="44444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>
                            <a:solidFill>
                              <a:srgbClr val="444444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444444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444444"/>
                    </a:solidFill>
                  </a:rPr>
                  <a:t>Если в выборке есть отрицательные значения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можно сдвинуть её в положительную область </a:t>
                </a: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530E019F-4B96-8544-A73C-5438FCE24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2178724"/>
                <a:ext cx="8064896" cy="2232248"/>
              </a:xfrm>
              <a:prstGeom prst="rect">
                <a:avLst/>
              </a:prstGeom>
              <a:blipFill>
                <a:blip r:embed="rId5"/>
                <a:stretch>
                  <a:fillRect l="-2116" t="-38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D879B11-2FAF-7344-AAC7-FEDD3265256A}"/>
                  </a:ext>
                </a:extLst>
              </p:cNvPr>
              <p:cNvSpPr/>
              <p:nvPr/>
            </p:nvSpPr>
            <p:spPr>
              <a:xfrm>
                <a:off x="2198369" y="4410972"/>
                <a:ext cx="4747262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ru-RU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D879B11-2FAF-7344-AAC7-FEDD32652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369" y="4410972"/>
                <a:ext cx="4747262" cy="1459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662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9626D0-DAD7-2843-9CD6-073101EC5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4048" y="3144731"/>
            <a:ext cx="3807984" cy="254544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Как повторить успех?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58E15E00-4DF3-E544-A468-75880785A6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064896" cy="90437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444444"/>
                    </a:solidFill>
                  </a:rPr>
                  <a:t>Если взять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=0.25,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получим трансформацию </a:t>
                </a:r>
                <a:br>
                  <a:rPr lang="ru-RU" sz="2400" dirty="0">
                    <a:solidFill>
                      <a:srgbClr val="444444"/>
                    </a:solidFill>
                  </a:rPr>
                </a:br>
                <a:r>
                  <a:rPr lang="ru-RU" sz="2400" dirty="0">
                    <a:solidFill>
                      <a:srgbClr val="444444"/>
                    </a:solidFill>
                  </a:rPr>
                  <a:t>для экспоненциального распределения</a:t>
                </a: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58E15E00-4DF3-E544-A468-75880785A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064896" cy="904376"/>
              </a:xfrm>
              <a:prstGeom prst="rect">
                <a:avLst/>
              </a:prstGeom>
              <a:blipFill>
                <a:blip r:embed="rId6"/>
                <a:stretch>
                  <a:fillRect l="-2116" t="-9459" b="-2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77F446-5CB2-8E4D-84BB-340A2F833F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545" y="3219884"/>
            <a:ext cx="3774602" cy="24702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4ECDF81-AD32-AB45-8C05-FE1BD9CA7488}"/>
                  </a:ext>
                </a:extLst>
              </p:cNvPr>
              <p:cNvSpPr/>
              <p:nvPr/>
            </p:nvSpPr>
            <p:spPr>
              <a:xfrm>
                <a:off x="1475656" y="3613624"/>
                <a:ext cx="4470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4ECDF81-AD32-AB45-8C05-FE1BD9CA7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3613624"/>
                <a:ext cx="44704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49497C0-F739-DD4B-9E75-E1FA0C077F83}"/>
                  </a:ext>
                </a:extLst>
              </p:cNvPr>
              <p:cNvSpPr/>
              <p:nvPr/>
            </p:nvSpPr>
            <p:spPr>
              <a:xfrm>
                <a:off x="5345467" y="3408866"/>
                <a:ext cx="1437060" cy="8386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0.25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0.25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49497C0-F739-DD4B-9E75-E1FA0C077F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467" y="3408866"/>
                <a:ext cx="1437060" cy="838691"/>
              </a:xfrm>
              <a:prstGeom prst="rect">
                <a:avLst/>
              </a:prstGeom>
              <a:blipFill>
                <a:blip r:embed="rId10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">
            <a:extLst>
              <a:ext uri="{FF2B5EF4-FFF2-40B4-BE49-F238E27FC236}">
                <a16:creationId xmlns:a16="http://schemas.microsoft.com/office/drawing/2014/main" id="{E086CC9F-B724-B847-953E-C5D07D100AF5}"/>
              </a:ext>
            </a:extLst>
          </p:cNvPr>
          <p:cNvSpPr/>
          <p:nvPr/>
        </p:nvSpPr>
        <p:spPr>
          <a:xfrm>
            <a:off x="4347376" y="4276777"/>
            <a:ext cx="750614" cy="247901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658A1">
                  <a:alpha val="0"/>
                </a:srgbClr>
              </a:gs>
              <a:gs pos="100000">
                <a:srgbClr val="2658A1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5789136-B93D-4103-915A-713CD26A1F86}"/>
              </a:ext>
            </a:extLst>
          </p:cNvPr>
          <p:cNvSpPr/>
          <p:nvPr/>
        </p:nvSpPr>
        <p:spPr>
          <a:xfrm>
            <a:off x="1018864" y="5746958"/>
            <a:ext cx="303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Экспоненциальное</a:t>
            </a:r>
          </a:p>
        </p:txBody>
      </p:sp>
    </p:spTree>
    <p:extLst>
      <p:ext uri="{BB962C8B-B14F-4D97-AF65-F5344CB8AC3E}">
        <p14:creationId xmlns:p14="http://schemas.microsoft.com/office/powerpoint/2010/main" val="135396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Нормальность не панацея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27363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Если</a:t>
            </a:r>
            <a:r>
              <a:rPr lang="ru-RU" sz="2400" dirty="0">
                <a:solidFill>
                  <a:srgbClr val="5C5B5C"/>
                </a:solidFill>
              </a:rPr>
              <a:t> </a:t>
            </a:r>
            <a:r>
              <a:rPr lang="ru-RU" sz="2400" dirty="0">
                <a:solidFill>
                  <a:srgbClr val="444444"/>
                </a:solidFill>
              </a:rPr>
              <a:t>мы встретили на практике распределение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которое отличается от нормального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но в предпосылках того метода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который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мы используем</a:t>
            </a:r>
            <a:r>
              <a:rPr lang="en-US" sz="2400" dirty="0">
                <a:solidFill>
                  <a:srgbClr val="444444"/>
                </a:solidFill>
              </a:rPr>
              <a:t>,</a:t>
            </a:r>
            <a:r>
              <a:rPr lang="ru-RU" sz="2400" dirty="0">
                <a:solidFill>
                  <a:srgbClr val="444444"/>
                </a:solidFill>
              </a:rPr>
              <a:t> есть нормальность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можно воспользоваться преобразованием Бокса-Кокса</a:t>
            </a:r>
            <a:endParaRPr lang="en-US" sz="2400" dirty="0">
              <a:solidFill>
                <a:srgbClr val="444444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en-US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06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Нормальность не панацея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27363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Если мы встретили на практике распределение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которое отличается от нормального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но в предпосылках того метода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который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мы используем</a:t>
            </a:r>
            <a:r>
              <a:rPr lang="en-US" sz="2400" dirty="0">
                <a:solidFill>
                  <a:srgbClr val="444444"/>
                </a:solidFill>
              </a:rPr>
              <a:t>,</a:t>
            </a:r>
            <a:r>
              <a:rPr lang="ru-RU" sz="2400" dirty="0">
                <a:solidFill>
                  <a:srgbClr val="444444"/>
                </a:solidFill>
              </a:rPr>
              <a:t> есть нормальность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можно воспользоваться преобразованием Бокса-Кокса</a:t>
            </a:r>
            <a:endParaRPr lang="en-US" sz="2400" dirty="0">
              <a:solidFill>
                <a:srgbClr val="444444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Нормальность не является необходимым свойством выборки</a:t>
            </a:r>
            <a:r>
              <a:rPr lang="en-US" sz="2400" dirty="0">
                <a:solidFill>
                  <a:srgbClr val="444444"/>
                </a:solidFill>
              </a:rPr>
              <a:t>,</a:t>
            </a:r>
            <a:r>
              <a:rPr lang="ru-RU" sz="2400" dirty="0">
                <a:solidFill>
                  <a:srgbClr val="444444"/>
                </a:solidFill>
              </a:rPr>
              <a:t> существует огромное количество методов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которые обходятся без неё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en-US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44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Нормальность не панацея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936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Проблема преобразования Бокса-Кокса в том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что чаще всего мы строим не интерпретируемую переменную </a:t>
            </a:r>
          </a:p>
        </p:txBody>
      </p:sp>
    </p:spTree>
    <p:extLst>
      <p:ext uri="{BB962C8B-B14F-4D97-AF65-F5344CB8AC3E}">
        <p14:creationId xmlns:p14="http://schemas.microsoft.com/office/powerpoint/2010/main" val="296934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325E194F-44F0-49B5-8BBF-21C4CC7292A1}"/>
              </a:ext>
            </a:extLst>
          </p:cNvPr>
          <p:cNvSpPr/>
          <p:nvPr/>
        </p:nvSpPr>
        <p:spPr>
          <a:xfrm>
            <a:off x="755576" y="2420888"/>
            <a:ext cx="7704856" cy="165618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Нормальность не панацея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936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Проблема преобразования Бокса-Кокса в том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что чаще всего мы строим не интерпретируемую переменную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FCDEC9-3C77-404B-9353-E6B984A51AF7}"/>
              </a:ext>
            </a:extLst>
          </p:cNvPr>
          <p:cNvSpPr txBox="1"/>
          <p:nvPr/>
        </p:nvSpPr>
        <p:spPr>
          <a:xfrm>
            <a:off x="899593" y="2484617"/>
            <a:ext cx="7920879" cy="16555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  <a:latin typeface="Myriad Pro" panose="020B0503030403020204"/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 </a:t>
            </a:r>
            <a:r>
              <a:rPr lang="ru-RU" sz="2400" dirty="0">
                <a:solidFill>
                  <a:srgbClr val="444444"/>
                </a:solidFill>
              </a:rPr>
              <a:t>Время между поломками распределено экспоненциально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применив к нему преобразование Бокса-Кокса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мы получим не</a:t>
            </a:r>
            <a:r>
              <a:rPr lang="en-US" sz="2400" dirty="0">
                <a:solidFill>
                  <a:srgbClr val="444444"/>
                </a:solidFill>
              </a:rPr>
              <a:t> </a:t>
            </a:r>
            <a:r>
              <a:rPr lang="ru-RU" sz="2400" dirty="0">
                <a:solidFill>
                  <a:srgbClr val="444444"/>
                </a:solidFill>
              </a:rPr>
              <a:t>интерпретируемую переменную</a:t>
            </a:r>
            <a:endParaRPr lang="en-US" sz="2400" dirty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64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ковариации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CA3760-7D21-1D49-B98B-A695C0F8463A}"/>
                  </a:ext>
                </a:extLst>
              </p:cNvPr>
              <p:cNvSpPr txBox="1"/>
              <p:nvPr/>
            </p:nvSpPr>
            <p:spPr>
              <a:xfrm>
                <a:off x="612000" y="1260000"/>
                <a:ext cx="799288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i="1" dirty="0">
                    <a:solidFill>
                      <a:srgbClr val="28516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459A4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0059A9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CA3760-7D21-1D49-B98B-A695C0F84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7992888" cy="2308324"/>
              </a:xfrm>
              <a:prstGeom prst="rect">
                <a:avLst/>
              </a:prstGeom>
              <a:blipFill>
                <a:blip r:embed="rId4"/>
                <a:stretch>
                  <a:fillRect l="-991" t="-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7">
                <a:extLst>
                  <a:ext uri="{FF2B5EF4-FFF2-40B4-BE49-F238E27FC236}">
                    <a16:creationId xmlns:a16="http://schemas.microsoft.com/office/drawing/2014/main" id="{10DD5B2F-1D3E-B246-8242-5F9085060379}"/>
                  </a:ext>
                </a:extLst>
              </p:cNvPr>
              <p:cNvSpPr/>
              <p:nvPr/>
            </p:nvSpPr>
            <p:spPr>
              <a:xfrm>
                <a:off x="612000" y="720000"/>
                <a:ext cx="42825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ru-RU" sz="2400" b="0" i="1" smtClean="0">
                          <a:solidFill>
                            <a:srgbClr val="5C5B5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444444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7">
                <a:extLst>
                  <a:ext uri="{FF2B5EF4-FFF2-40B4-BE49-F238E27FC236}">
                    <a16:creationId xmlns:a16="http://schemas.microsoft.com/office/drawing/2014/main" id="{10DD5B2F-1D3E-B246-8242-5F9085060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4282583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8">
                <a:extLst>
                  <a:ext uri="{FF2B5EF4-FFF2-40B4-BE49-F238E27FC236}">
                    <a16:creationId xmlns:a16="http://schemas.microsoft.com/office/drawing/2014/main" id="{03A5ADCE-173B-E54A-911B-C2C5A7F9EEF4}"/>
                  </a:ext>
                </a:extLst>
              </p:cNvPr>
              <p:cNvSpPr/>
              <p:nvPr/>
            </p:nvSpPr>
            <p:spPr>
              <a:xfrm>
                <a:off x="5076056" y="720000"/>
                <a:ext cx="2239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sz="2400" b="0" i="1" smtClean="0">
                          <a:solidFill>
                            <a:srgbClr val="5C5B5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444444"/>
                          </a:solidFill>
                          <a:latin typeface="Cambria Math" panose="02040503050406030204" pitchFamily="18" charset="0"/>
                        </a:rPr>
                        <m:t>константа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8">
                <a:extLst>
                  <a:ext uri="{FF2B5EF4-FFF2-40B4-BE49-F238E27FC236}">
                    <a16:creationId xmlns:a16="http://schemas.microsoft.com/office/drawing/2014/main" id="{03A5ADCE-173B-E54A-911B-C2C5A7F9EE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720000"/>
                <a:ext cx="223978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481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1619672" y="116632"/>
            <a:ext cx="7524328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ru-RU" altLang="ru-RU" b="1" dirty="0">
                <a:solidFill>
                  <a:srgbClr val="28516A"/>
                </a:solidFill>
                <a:ea typeface="+mj-ea"/>
                <a:cs typeface="Times New Roman" pitchFamily="18" charset="0"/>
              </a:rPr>
              <a:t>Проблемы с данными</a:t>
            </a:r>
            <a:r>
              <a:rPr lang="en-US" altLang="ru-RU" b="1" dirty="0">
                <a:solidFill>
                  <a:srgbClr val="28516A"/>
                </a:solidFill>
                <a:ea typeface="+mj-ea"/>
                <a:cs typeface="Times New Roman" pitchFamily="18" charset="0"/>
              </a:rPr>
              <a:t>: </a:t>
            </a:r>
            <a:r>
              <a:rPr lang="ru-RU" altLang="ru-RU" b="1" dirty="0">
                <a:solidFill>
                  <a:srgbClr val="28516A"/>
                </a:solidFill>
                <a:ea typeface="+mj-ea"/>
                <a:cs typeface="Times New Roman" pitchFamily="18" charset="0"/>
              </a:rPr>
              <a:t>масштабирование </a:t>
            </a:r>
            <a:br>
              <a:rPr lang="ru-RU" altLang="ru-RU" b="1" dirty="0">
                <a:solidFill>
                  <a:srgbClr val="28516A"/>
                </a:solidFill>
                <a:ea typeface="+mj-ea"/>
                <a:cs typeface="Times New Roman" pitchFamily="18" charset="0"/>
              </a:rPr>
            </a:br>
            <a:r>
              <a:rPr lang="ru-RU" altLang="ru-RU" b="1" dirty="0">
                <a:solidFill>
                  <a:srgbClr val="28516A"/>
                </a:solidFill>
                <a:ea typeface="+mj-ea"/>
                <a:cs typeface="Times New Roman" pitchFamily="18" charset="0"/>
              </a:rPr>
              <a:t>и категориальные переменные</a:t>
            </a:r>
          </a:p>
        </p:txBody>
      </p:sp>
    </p:spTree>
    <p:extLst>
      <p:ext uri="{BB962C8B-B14F-4D97-AF65-F5344CB8AC3E}">
        <p14:creationId xmlns:p14="http://schemas.microsoft.com/office/powerpoint/2010/main" val="405675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">
            <a:extLst>
              <a:ext uri="{FF2B5EF4-FFF2-40B4-BE49-F238E27FC236}">
                <a16:creationId xmlns:a16="http://schemas.microsoft.com/office/drawing/2014/main" id="{325E194F-44F0-49B5-8BBF-21C4CC7292A1}"/>
              </a:ext>
            </a:extLst>
          </p:cNvPr>
          <p:cNvSpPr/>
          <p:nvPr/>
        </p:nvSpPr>
        <p:spPr>
          <a:xfrm>
            <a:off x="2627784" y="676533"/>
            <a:ext cx="3816424" cy="156114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Похожесть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2E572E0-88AE-4359-A45F-E14EE69397D7}"/>
              </a:ext>
            </a:extLst>
          </p:cNvPr>
          <p:cNvGrpSpPr/>
          <p:nvPr/>
        </p:nvGrpSpPr>
        <p:grpSpPr>
          <a:xfrm>
            <a:off x="2877885" y="757215"/>
            <a:ext cx="3388230" cy="1424619"/>
            <a:chOff x="2915770" y="648045"/>
            <a:chExt cx="3388230" cy="1424619"/>
          </a:xfrm>
        </p:grpSpPr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DFE53DBF-B028-40C2-A396-A9A085073A9A}"/>
                </a:ext>
              </a:extLst>
            </p:cNvPr>
            <p:cNvGrpSpPr/>
            <p:nvPr/>
          </p:nvGrpSpPr>
          <p:grpSpPr>
            <a:xfrm>
              <a:off x="2915770" y="648045"/>
              <a:ext cx="3388230" cy="389600"/>
              <a:chOff x="2915770" y="648045"/>
              <a:chExt cx="3388230" cy="389600"/>
            </a:xfrm>
          </p:grpSpPr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38408AEC-7C87-1A4B-900F-4EB9DDE878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30726" y="648045"/>
                <a:ext cx="1473274" cy="3896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Ярополк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FEA2CA1A-3FB4-4E4D-A7DD-1DEE47B4A7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15770" y="648045"/>
                <a:ext cx="1551572" cy="3896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Добрыня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p:grpSp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83254354-8186-47C4-A3B2-07AD6DA21A42}"/>
                </a:ext>
              </a:extLst>
            </p:cNvPr>
            <p:cNvGrpSpPr/>
            <p:nvPr/>
          </p:nvGrpSpPr>
          <p:grpSpPr>
            <a:xfrm>
              <a:off x="3200878" y="1093489"/>
              <a:ext cx="2857165" cy="461665"/>
              <a:chOff x="3200878" y="1114656"/>
              <a:chExt cx="2857165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Прямоугольник 10">
                    <a:extLst>
                      <a:ext uri="{FF2B5EF4-FFF2-40B4-BE49-F238E27FC236}">
                        <a16:creationId xmlns:a16="http://schemas.microsoft.com/office/drawing/2014/main" id="{3C0CA9CD-0A3B-7646-9656-F6E39CD70875}"/>
                      </a:ext>
                    </a:extLst>
                  </p:cNvPr>
                  <p:cNvSpPr/>
                  <p:nvPr/>
                </p:nvSpPr>
                <p:spPr>
                  <a:xfrm>
                    <a:off x="3200878" y="1114656"/>
                    <a:ext cx="98135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1600" spc="0">
                        <a:latin typeface="DIN Alternate Bold"/>
                        <a:ea typeface="DIN Alternate Bold"/>
                        <a:cs typeface="DIN Alternate Bold"/>
                        <a:sym typeface="DIN Alternate Bold"/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  <m:t>9</m:t>
                          </m:r>
                          <m:r>
                            <a:rPr lang="en-US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  <m:t>0 </m:t>
                          </m:r>
                          <m:r>
                            <a:rPr lang="ru-RU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  <m:t>кг</m:t>
                          </m:r>
                        </m:oMath>
                      </m:oMathPara>
                    </a14:m>
                    <a:endParaRPr lang="ru-RU" sz="2400" b="1" dirty="0">
                      <a:solidFill>
                        <a:srgbClr val="28516A"/>
                      </a:solidFill>
                      <a:latin typeface="DIN Alternate Bold"/>
                      <a:ea typeface="DIN Alternate Bold"/>
                      <a:cs typeface="DIN Alternate Bold"/>
                    </a:endParaRPr>
                  </a:p>
                </p:txBody>
              </p:sp>
            </mc:Choice>
            <mc:Fallback xmlns="">
              <p:sp>
                <p:nvSpPr>
                  <p:cNvPr id="11" name="Прямоугольник 10">
                    <a:extLst>
                      <a:ext uri="{FF2B5EF4-FFF2-40B4-BE49-F238E27FC236}">
                        <a16:creationId xmlns:a16="http://schemas.microsoft.com/office/drawing/2014/main" id="{3C0CA9CD-0A3B-7646-9656-F6E39CD708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0878" y="1114656"/>
                    <a:ext cx="981358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621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Прямоугольник 14">
                    <a:extLst>
                      <a:ext uri="{FF2B5EF4-FFF2-40B4-BE49-F238E27FC236}">
                        <a16:creationId xmlns:a16="http://schemas.microsoft.com/office/drawing/2014/main" id="{A17F9F26-E74C-6C47-B3A9-D8C5667484A8}"/>
                      </a:ext>
                    </a:extLst>
                  </p:cNvPr>
                  <p:cNvSpPr/>
                  <p:nvPr/>
                </p:nvSpPr>
                <p:spPr>
                  <a:xfrm>
                    <a:off x="5076685" y="1114656"/>
                    <a:ext cx="98135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1600" spc="0">
                        <a:latin typeface="DIN Alternate Bold"/>
                        <a:ea typeface="DIN Alternate Bold"/>
                        <a:cs typeface="DIN Alternate Bold"/>
                        <a:sym typeface="DIN Alternate Bold"/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ru-RU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кг</m:t>
                          </m:r>
                        </m:oMath>
                      </m:oMathPara>
                    </a14:m>
                    <a:endParaRPr lang="ru-RU" sz="2400" b="1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Прямоугольник 14">
                    <a:extLst>
                      <a:ext uri="{FF2B5EF4-FFF2-40B4-BE49-F238E27FC236}">
                        <a16:creationId xmlns:a16="http://schemas.microsoft.com/office/drawing/2014/main" id="{A17F9F26-E74C-6C47-B3A9-D8C5667484A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6685" y="1114656"/>
                    <a:ext cx="981358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242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DB8A7953-CBAB-4B7A-B298-6B6A4626A31C}"/>
                </a:ext>
              </a:extLst>
            </p:cNvPr>
            <p:cNvGrpSpPr/>
            <p:nvPr/>
          </p:nvGrpSpPr>
          <p:grpSpPr>
            <a:xfrm>
              <a:off x="3218511" y="1610999"/>
              <a:ext cx="2804266" cy="461665"/>
              <a:chOff x="3218511" y="1610999"/>
              <a:chExt cx="2804266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Прямоугольник 15">
                    <a:extLst>
                      <a:ext uri="{FF2B5EF4-FFF2-40B4-BE49-F238E27FC236}">
                        <a16:creationId xmlns:a16="http://schemas.microsoft.com/office/drawing/2014/main" id="{53B7BFB3-7264-2948-94A7-376C7B97BFB8}"/>
                      </a:ext>
                    </a:extLst>
                  </p:cNvPr>
                  <p:cNvSpPr/>
                  <p:nvPr/>
                </p:nvSpPr>
                <p:spPr>
                  <a:xfrm>
                    <a:off x="3218511" y="1610999"/>
                    <a:ext cx="94609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1600" spc="0">
                        <a:latin typeface="DIN Alternate Bold"/>
                        <a:ea typeface="DIN Alternate Bold"/>
                        <a:cs typeface="DIN Alternate Bold"/>
                        <a:sym typeface="DIN Alternate Bold"/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  <m:t>1</m:t>
                          </m:r>
                          <m:r>
                            <a:rPr lang="en-US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  <m:t>.9 </m:t>
                          </m:r>
                          <m:r>
                            <a:rPr lang="ru-RU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  <m:t>м</m:t>
                          </m:r>
                        </m:oMath>
                      </m:oMathPara>
                    </a14:m>
                    <a:endParaRPr lang="ru-RU" sz="2400" b="1" dirty="0">
                      <a:solidFill>
                        <a:srgbClr val="28516A"/>
                      </a:solidFill>
                      <a:latin typeface="DIN Alternate Bold"/>
                      <a:ea typeface="DIN Alternate Bold"/>
                      <a:cs typeface="DIN Alternate Bold"/>
                    </a:endParaRPr>
                  </a:p>
                </p:txBody>
              </p:sp>
            </mc:Choice>
            <mc:Fallback xmlns="">
              <p:sp>
                <p:nvSpPr>
                  <p:cNvPr id="16" name="Прямоугольник 15">
                    <a:extLst>
                      <a:ext uri="{FF2B5EF4-FFF2-40B4-BE49-F238E27FC236}">
                        <a16:creationId xmlns:a16="http://schemas.microsoft.com/office/drawing/2014/main" id="{53B7BFB3-7264-2948-94A7-376C7B97BFB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18511" y="1610999"/>
                    <a:ext cx="946092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9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Прямоугольник 16">
                    <a:extLst>
                      <a:ext uri="{FF2B5EF4-FFF2-40B4-BE49-F238E27FC236}">
                        <a16:creationId xmlns:a16="http://schemas.microsoft.com/office/drawing/2014/main" id="{BA701F9E-E13F-C547-B6DF-F8EDFD2D0D5C}"/>
                      </a:ext>
                    </a:extLst>
                  </p:cNvPr>
                  <p:cNvSpPr/>
                  <p:nvPr/>
                </p:nvSpPr>
                <p:spPr>
                  <a:xfrm>
                    <a:off x="5076685" y="1610999"/>
                    <a:ext cx="94609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1600" spc="0">
                        <a:latin typeface="DIN Alternate Bold"/>
                        <a:ea typeface="DIN Alternate Bold"/>
                        <a:cs typeface="DIN Alternate Bold"/>
                        <a:sym typeface="DIN Alternate Bold"/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7 м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Прямоугольник 16">
                    <a:extLst>
                      <a:ext uri="{FF2B5EF4-FFF2-40B4-BE49-F238E27FC236}">
                        <a16:creationId xmlns:a16="http://schemas.microsoft.com/office/drawing/2014/main" id="{BA701F9E-E13F-C547-B6DF-F8EDFD2D0D5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6685" y="1610999"/>
                    <a:ext cx="946092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29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9313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Похожесть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2000" y="2628000"/>
            <a:ext cx="8064896" cy="7920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В Анализе данных часто ищут похожие объекты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на основе расстояния между ними</a:t>
            </a:r>
            <a:endParaRPr lang="en-US" sz="2400" dirty="0">
              <a:solidFill>
                <a:srgbClr val="444444"/>
              </a:solidFill>
            </a:endParaRPr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325E194F-44F0-49B5-8BBF-21C4CC7292A1}"/>
              </a:ext>
            </a:extLst>
          </p:cNvPr>
          <p:cNvSpPr/>
          <p:nvPr/>
        </p:nvSpPr>
        <p:spPr>
          <a:xfrm>
            <a:off x="2627784" y="676533"/>
            <a:ext cx="3816424" cy="156114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  <a:ea typeface="DIN Alternate Bold"/>
              <a:cs typeface="DIN Alternate Bold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02E572E0-88AE-4359-A45F-E14EE69397D7}"/>
              </a:ext>
            </a:extLst>
          </p:cNvPr>
          <p:cNvGrpSpPr/>
          <p:nvPr/>
        </p:nvGrpSpPr>
        <p:grpSpPr>
          <a:xfrm>
            <a:off x="2877885" y="757215"/>
            <a:ext cx="3388230" cy="1424619"/>
            <a:chOff x="2915770" y="648045"/>
            <a:chExt cx="3388230" cy="1424619"/>
          </a:xfrm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DFE53DBF-B028-40C2-A396-A9A085073A9A}"/>
                </a:ext>
              </a:extLst>
            </p:cNvPr>
            <p:cNvGrpSpPr/>
            <p:nvPr/>
          </p:nvGrpSpPr>
          <p:grpSpPr>
            <a:xfrm>
              <a:off x="2915770" y="648045"/>
              <a:ext cx="3388230" cy="389600"/>
              <a:chOff x="2915770" y="648045"/>
              <a:chExt cx="3388230" cy="389600"/>
            </a:xfrm>
          </p:grpSpPr>
          <p:sp>
            <p:nvSpPr>
              <p:cNvPr id="28" name="Объект 5">
                <a:extLst>
                  <a:ext uri="{FF2B5EF4-FFF2-40B4-BE49-F238E27FC236}">
                    <a16:creationId xmlns:a16="http://schemas.microsoft.com/office/drawing/2014/main" id="{38408AEC-7C87-1A4B-900F-4EB9DDE878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30726" y="648045"/>
                <a:ext cx="1473274" cy="3896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Ярополк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  <p:sp>
            <p:nvSpPr>
              <p:cNvPr id="29" name="Объект 5">
                <a:extLst>
                  <a:ext uri="{FF2B5EF4-FFF2-40B4-BE49-F238E27FC236}">
                    <a16:creationId xmlns:a16="http://schemas.microsoft.com/office/drawing/2014/main" id="{FEA2CA1A-3FB4-4E4D-A7DD-1DEE47B4A7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15770" y="648045"/>
                <a:ext cx="1551572" cy="3896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Добрыня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p:grp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83254354-8186-47C4-A3B2-07AD6DA21A42}"/>
                </a:ext>
              </a:extLst>
            </p:cNvPr>
            <p:cNvGrpSpPr/>
            <p:nvPr/>
          </p:nvGrpSpPr>
          <p:grpSpPr>
            <a:xfrm>
              <a:off x="3200878" y="1093489"/>
              <a:ext cx="2857165" cy="461665"/>
              <a:chOff x="3200878" y="1114656"/>
              <a:chExt cx="2857165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Прямоугольник 25">
                    <a:extLst>
                      <a:ext uri="{FF2B5EF4-FFF2-40B4-BE49-F238E27FC236}">
                        <a16:creationId xmlns:a16="http://schemas.microsoft.com/office/drawing/2014/main" id="{3C0CA9CD-0A3B-7646-9656-F6E39CD70875}"/>
                      </a:ext>
                    </a:extLst>
                  </p:cNvPr>
                  <p:cNvSpPr/>
                  <p:nvPr/>
                </p:nvSpPr>
                <p:spPr>
                  <a:xfrm>
                    <a:off x="3200878" y="1114656"/>
                    <a:ext cx="98135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1600" spc="0">
                        <a:latin typeface="DIN Alternate Bold"/>
                        <a:ea typeface="DIN Alternate Bold"/>
                        <a:cs typeface="DIN Alternate Bold"/>
                        <a:sym typeface="DIN Alternate Bold"/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  <m:t>9</m:t>
                          </m:r>
                          <m:r>
                            <a:rPr lang="en-US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  <m:t>0 </m:t>
                          </m:r>
                          <m:r>
                            <a:rPr lang="ru-RU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  <m:t>кг</m:t>
                          </m:r>
                        </m:oMath>
                      </m:oMathPara>
                    </a14:m>
                    <a:endParaRPr lang="ru-RU" sz="2400" b="1" dirty="0">
                      <a:solidFill>
                        <a:srgbClr val="28516A"/>
                      </a:solidFill>
                      <a:latin typeface="DIN Alternate Bold"/>
                      <a:ea typeface="DIN Alternate Bold"/>
                      <a:cs typeface="DIN Alternate Bold"/>
                    </a:endParaRPr>
                  </a:p>
                </p:txBody>
              </p:sp>
            </mc:Choice>
            <mc:Fallback xmlns="">
              <p:sp>
                <p:nvSpPr>
                  <p:cNvPr id="26" name="Прямоугольник 25">
                    <a:extLst>
                      <a:ext uri="{FF2B5EF4-FFF2-40B4-BE49-F238E27FC236}">
                        <a16:creationId xmlns:a16="http://schemas.microsoft.com/office/drawing/2014/main" id="{3C0CA9CD-0A3B-7646-9656-F6E39CD708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0878" y="1114656"/>
                    <a:ext cx="981358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621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Прямоугольник 26">
                    <a:extLst>
                      <a:ext uri="{FF2B5EF4-FFF2-40B4-BE49-F238E27FC236}">
                        <a16:creationId xmlns:a16="http://schemas.microsoft.com/office/drawing/2014/main" id="{A17F9F26-E74C-6C47-B3A9-D8C5667484A8}"/>
                      </a:ext>
                    </a:extLst>
                  </p:cNvPr>
                  <p:cNvSpPr/>
                  <p:nvPr/>
                </p:nvSpPr>
                <p:spPr>
                  <a:xfrm>
                    <a:off x="5076685" y="1114656"/>
                    <a:ext cx="98135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1600" spc="0">
                        <a:latin typeface="DIN Alternate Bold"/>
                        <a:ea typeface="DIN Alternate Bold"/>
                        <a:cs typeface="DIN Alternate Bold"/>
                        <a:sym typeface="DIN Alternate Bold"/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ru-RU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кг</m:t>
                          </m:r>
                        </m:oMath>
                      </m:oMathPara>
                    </a14:m>
                    <a:endParaRPr lang="ru-RU" sz="2400" b="1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Прямоугольник 26">
                    <a:extLst>
                      <a:ext uri="{FF2B5EF4-FFF2-40B4-BE49-F238E27FC236}">
                        <a16:creationId xmlns:a16="http://schemas.microsoft.com/office/drawing/2014/main" id="{A17F9F26-E74C-6C47-B3A9-D8C5667484A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6685" y="1114656"/>
                    <a:ext cx="981358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242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DB8A7953-CBAB-4B7A-B298-6B6A4626A31C}"/>
                </a:ext>
              </a:extLst>
            </p:cNvPr>
            <p:cNvGrpSpPr/>
            <p:nvPr/>
          </p:nvGrpSpPr>
          <p:grpSpPr>
            <a:xfrm>
              <a:off x="3218511" y="1610999"/>
              <a:ext cx="2804266" cy="461665"/>
              <a:chOff x="3218511" y="1610999"/>
              <a:chExt cx="2804266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Прямоугольник 23">
                    <a:extLst>
                      <a:ext uri="{FF2B5EF4-FFF2-40B4-BE49-F238E27FC236}">
                        <a16:creationId xmlns:a16="http://schemas.microsoft.com/office/drawing/2014/main" id="{53B7BFB3-7264-2948-94A7-376C7B97BFB8}"/>
                      </a:ext>
                    </a:extLst>
                  </p:cNvPr>
                  <p:cNvSpPr/>
                  <p:nvPr/>
                </p:nvSpPr>
                <p:spPr>
                  <a:xfrm>
                    <a:off x="3218511" y="1610999"/>
                    <a:ext cx="94609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1600" spc="0">
                        <a:latin typeface="DIN Alternate Bold"/>
                        <a:ea typeface="DIN Alternate Bold"/>
                        <a:cs typeface="DIN Alternate Bold"/>
                        <a:sym typeface="DIN Alternate Bold"/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  <m:t>1</m:t>
                          </m:r>
                          <m:r>
                            <a:rPr lang="en-US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  <m:t>.9 </m:t>
                          </m:r>
                          <m:r>
                            <a:rPr lang="ru-RU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  <m:t>м</m:t>
                          </m:r>
                        </m:oMath>
                      </m:oMathPara>
                    </a14:m>
                    <a:endParaRPr lang="ru-RU" sz="2400" b="1" dirty="0">
                      <a:solidFill>
                        <a:srgbClr val="28516A"/>
                      </a:solidFill>
                      <a:latin typeface="DIN Alternate Bold"/>
                      <a:ea typeface="DIN Alternate Bold"/>
                      <a:cs typeface="DIN Alternate Bold"/>
                    </a:endParaRPr>
                  </a:p>
                </p:txBody>
              </p:sp>
            </mc:Choice>
            <mc:Fallback xmlns="">
              <p:sp>
                <p:nvSpPr>
                  <p:cNvPr id="24" name="Прямоугольник 23">
                    <a:extLst>
                      <a:ext uri="{FF2B5EF4-FFF2-40B4-BE49-F238E27FC236}">
                        <a16:creationId xmlns:a16="http://schemas.microsoft.com/office/drawing/2014/main" id="{53B7BFB3-7264-2948-94A7-376C7B97BFB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18511" y="1610999"/>
                    <a:ext cx="946092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9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Прямоугольник 24">
                    <a:extLst>
                      <a:ext uri="{FF2B5EF4-FFF2-40B4-BE49-F238E27FC236}">
                        <a16:creationId xmlns:a16="http://schemas.microsoft.com/office/drawing/2014/main" id="{BA701F9E-E13F-C547-B6DF-F8EDFD2D0D5C}"/>
                      </a:ext>
                    </a:extLst>
                  </p:cNvPr>
                  <p:cNvSpPr/>
                  <p:nvPr/>
                </p:nvSpPr>
                <p:spPr>
                  <a:xfrm>
                    <a:off x="5076685" y="1610999"/>
                    <a:ext cx="94609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1600" spc="0">
                        <a:latin typeface="DIN Alternate Bold"/>
                        <a:ea typeface="DIN Alternate Bold"/>
                        <a:cs typeface="DIN Alternate Bold"/>
                        <a:sym typeface="DIN Alternate Bold"/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7 м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Прямоугольник 24">
                    <a:extLst>
                      <a:ext uri="{FF2B5EF4-FFF2-40B4-BE49-F238E27FC236}">
                        <a16:creationId xmlns:a16="http://schemas.microsoft.com/office/drawing/2014/main" id="{BA701F9E-E13F-C547-B6DF-F8EDFD2D0D5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6685" y="1610999"/>
                    <a:ext cx="946092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29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885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Похожесть</a:t>
            </a:r>
          </a:p>
        </p:txBody>
      </p:sp>
      <p:sp>
        <p:nvSpPr>
          <p:cNvPr id="18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2000" y="2627999"/>
            <a:ext cx="8064896" cy="13872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В Анализе данных часто ищут похожие объекты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на основе расстояния между ними</a:t>
            </a:r>
            <a:endParaRPr lang="en-US" sz="2400" dirty="0">
              <a:solidFill>
                <a:srgbClr val="444444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Какое расстояние между Добрыней и Ярополком</a:t>
            </a:r>
            <a:r>
              <a:rPr lang="en-US" sz="2400" dirty="0">
                <a:solidFill>
                  <a:srgbClr val="444444"/>
                </a:solidFill>
              </a:rPr>
              <a:t>?</a:t>
            </a:r>
            <a:endParaRPr lang="ru-RU" sz="2400" dirty="0">
              <a:solidFill>
                <a:srgbClr val="444444"/>
              </a:solidFill>
            </a:endParaRPr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325E194F-44F0-49B5-8BBF-21C4CC7292A1}"/>
              </a:ext>
            </a:extLst>
          </p:cNvPr>
          <p:cNvSpPr/>
          <p:nvPr/>
        </p:nvSpPr>
        <p:spPr>
          <a:xfrm>
            <a:off x="2627784" y="676533"/>
            <a:ext cx="3816424" cy="156114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  <a:ea typeface="DIN Alternate Bold"/>
              <a:cs typeface="DIN Alternate Bold"/>
            </a:endParaRP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02E572E0-88AE-4359-A45F-E14EE69397D7}"/>
              </a:ext>
            </a:extLst>
          </p:cNvPr>
          <p:cNvGrpSpPr/>
          <p:nvPr/>
        </p:nvGrpSpPr>
        <p:grpSpPr>
          <a:xfrm>
            <a:off x="2877885" y="757215"/>
            <a:ext cx="3388230" cy="1424619"/>
            <a:chOff x="2915770" y="648045"/>
            <a:chExt cx="3388230" cy="1424619"/>
          </a:xfrm>
        </p:grpSpPr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DFE53DBF-B028-40C2-A396-A9A085073A9A}"/>
                </a:ext>
              </a:extLst>
            </p:cNvPr>
            <p:cNvGrpSpPr/>
            <p:nvPr/>
          </p:nvGrpSpPr>
          <p:grpSpPr>
            <a:xfrm>
              <a:off x="2915770" y="648045"/>
              <a:ext cx="3388230" cy="389600"/>
              <a:chOff x="2915770" y="648045"/>
              <a:chExt cx="3388230" cy="389600"/>
            </a:xfrm>
          </p:grpSpPr>
          <p:sp>
            <p:nvSpPr>
              <p:cNvPr id="31" name="Объект 5">
                <a:extLst>
                  <a:ext uri="{FF2B5EF4-FFF2-40B4-BE49-F238E27FC236}">
                    <a16:creationId xmlns:a16="http://schemas.microsoft.com/office/drawing/2014/main" id="{38408AEC-7C87-1A4B-900F-4EB9DDE878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30726" y="648045"/>
                <a:ext cx="1473274" cy="3896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Ярополк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  <p:sp>
            <p:nvSpPr>
              <p:cNvPr id="32" name="Объект 5">
                <a:extLst>
                  <a:ext uri="{FF2B5EF4-FFF2-40B4-BE49-F238E27FC236}">
                    <a16:creationId xmlns:a16="http://schemas.microsoft.com/office/drawing/2014/main" id="{FEA2CA1A-3FB4-4E4D-A7DD-1DEE47B4A7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15770" y="648045"/>
                <a:ext cx="1551572" cy="3896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Добрыня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p:grp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83254354-8186-47C4-A3B2-07AD6DA21A42}"/>
                </a:ext>
              </a:extLst>
            </p:cNvPr>
            <p:cNvGrpSpPr/>
            <p:nvPr/>
          </p:nvGrpSpPr>
          <p:grpSpPr>
            <a:xfrm>
              <a:off x="3200878" y="1093489"/>
              <a:ext cx="2857165" cy="461665"/>
              <a:chOff x="3200878" y="1114656"/>
              <a:chExt cx="2857165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Прямоугольник 28">
                    <a:extLst>
                      <a:ext uri="{FF2B5EF4-FFF2-40B4-BE49-F238E27FC236}">
                        <a16:creationId xmlns:a16="http://schemas.microsoft.com/office/drawing/2014/main" id="{3C0CA9CD-0A3B-7646-9656-F6E39CD70875}"/>
                      </a:ext>
                    </a:extLst>
                  </p:cNvPr>
                  <p:cNvSpPr/>
                  <p:nvPr/>
                </p:nvSpPr>
                <p:spPr>
                  <a:xfrm>
                    <a:off x="3200878" y="1114656"/>
                    <a:ext cx="98135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1600" spc="0">
                        <a:latin typeface="DIN Alternate Bold"/>
                        <a:ea typeface="DIN Alternate Bold"/>
                        <a:cs typeface="DIN Alternate Bold"/>
                        <a:sym typeface="DIN Alternate Bold"/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  <m:t>9</m:t>
                          </m:r>
                          <m:r>
                            <a:rPr lang="en-US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  <m:t>0 </m:t>
                          </m:r>
                          <m:r>
                            <a:rPr lang="ru-RU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  <m:t>кг</m:t>
                          </m:r>
                        </m:oMath>
                      </m:oMathPara>
                    </a14:m>
                    <a:endParaRPr lang="ru-RU" sz="2400" b="1" dirty="0">
                      <a:solidFill>
                        <a:srgbClr val="28516A"/>
                      </a:solidFill>
                      <a:latin typeface="DIN Alternate Bold"/>
                      <a:ea typeface="DIN Alternate Bold"/>
                      <a:cs typeface="DIN Alternate Bold"/>
                    </a:endParaRPr>
                  </a:p>
                </p:txBody>
              </p:sp>
            </mc:Choice>
            <mc:Fallback xmlns="">
              <p:sp>
                <p:nvSpPr>
                  <p:cNvPr id="29" name="Прямоугольник 28">
                    <a:extLst>
                      <a:ext uri="{FF2B5EF4-FFF2-40B4-BE49-F238E27FC236}">
                        <a16:creationId xmlns:a16="http://schemas.microsoft.com/office/drawing/2014/main" id="{3C0CA9CD-0A3B-7646-9656-F6E39CD708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0878" y="1114656"/>
                    <a:ext cx="981358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621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Прямоугольник 29">
                    <a:extLst>
                      <a:ext uri="{FF2B5EF4-FFF2-40B4-BE49-F238E27FC236}">
                        <a16:creationId xmlns:a16="http://schemas.microsoft.com/office/drawing/2014/main" id="{A17F9F26-E74C-6C47-B3A9-D8C5667484A8}"/>
                      </a:ext>
                    </a:extLst>
                  </p:cNvPr>
                  <p:cNvSpPr/>
                  <p:nvPr/>
                </p:nvSpPr>
                <p:spPr>
                  <a:xfrm>
                    <a:off x="5076685" y="1114656"/>
                    <a:ext cx="98135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1600" spc="0">
                        <a:latin typeface="DIN Alternate Bold"/>
                        <a:ea typeface="DIN Alternate Bold"/>
                        <a:cs typeface="DIN Alternate Bold"/>
                        <a:sym typeface="DIN Alternate Bold"/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ru-RU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кг</m:t>
                          </m:r>
                        </m:oMath>
                      </m:oMathPara>
                    </a14:m>
                    <a:endParaRPr lang="ru-RU" sz="2400" b="1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Прямоугольник 29">
                    <a:extLst>
                      <a:ext uri="{FF2B5EF4-FFF2-40B4-BE49-F238E27FC236}">
                        <a16:creationId xmlns:a16="http://schemas.microsoft.com/office/drawing/2014/main" id="{A17F9F26-E74C-6C47-B3A9-D8C5667484A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6685" y="1114656"/>
                    <a:ext cx="981358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242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DB8A7953-CBAB-4B7A-B298-6B6A4626A31C}"/>
                </a:ext>
              </a:extLst>
            </p:cNvPr>
            <p:cNvGrpSpPr/>
            <p:nvPr/>
          </p:nvGrpSpPr>
          <p:grpSpPr>
            <a:xfrm>
              <a:off x="3218511" y="1610999"/>
              <a:ext cx="2804266" cy="461665"/>
              <a:chOff x="3218511" y="1610999"/>
              <a:chExt cx="2804266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Прямоугольник 26">
                    <a:extLst>
                      <a:ext uri="{FF2B5EF4-FFF2-40B4-BE49-F238E27FC236}">
                        <a16:creationId xmlns:a16="http://schemas.microsoft.com/office/drawing/2014/main" id="{53B7BFB3-7264-2948-94A7-376C7B97BFB8}"/>
                      </a:ext>
                    </a:extLst>
                  </p:cNvPr>
                  <p:cNvSpPr/>
                  <p:nvPr/>
                </p:nvSpPr>
                <p:spPr>
                  <a:xfrm>
                    <a:off x="3218511" y="1610999"/>
                    <a:ext cx="94609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1600" spc="0">
                        <a:latin typeface="DIN Alternate Bold"/>
                        <a:ea typeface="DIN Alternate Bold"/>
                        <a:cs typeface="DIN Alternate Bold"/>
                        <a:sym typeface="DIN Alternate Bold"/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  <m:t>1</m:t>
                          </m:r>
                          <m:r>
                            <a:rPr lang="en-US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  <m:t>.9 </m:t>
                          </m:r>
                          <m:r>
                            <a:rPr lang="ru-RU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  <m:t>м</m:t>
                          </m:r>
                        </m:oMath>
                      </m:oMathPara>
                    </a14:m>
                    <a:endParaRPr lang="ru-RU" sz="2400" b="1" dirty="0">
                      <a:solidFill>
                        <a:srgbClr val="28516A"/>
                      </a:solidFill>
                      <a:latin typeface="DIN Alternate Bold"/>
                      <a:ea typeface="DIN Alternate Bold"/>
                      <a:cs typeface="DIN Alternate Bold"/>
                    </a:endParaRPr>
                  </a:p>
                </p:txBody>
              </p:sp>
            </mc:Choice>
            <mc:Fallback xmlns="">
              <p:sp>
                <p:nvSpPr>
                  <p:cNvPr id="27" name="Прямоугольник 26">
                    <a:extLst>
                      <a:ext uri="{FF2B5EF4-FFF2-40B4-BE49-F238E27FC236}">
                        <a16:creationId xmlns:a16="http://schemas.microsoft.com/office/drawing/2014/main" id="{53B7BFB3-7264-2948-94A7-376C7B97BFB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18511" y="1610999"/>
                    <a:ext cx="946092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9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Прямоугольник 27">
                    <a:extLst>
                      <a:ext uri="{FF2B5EF4-FFF2-40B4-BE49-F238E27FC236}">
                        <a16:creationId xmlns:a16="http://schemas.microsoft.com/office/drawing/2014/main" id="{BA701F9E-E13F-C547-B6DF-F8EDFD2D0D5C}"/>
                      </a:ext>
                    </a:extLst>
                  </p:cNvPr>
                  <p:cNvSpPr/>
                  <p:nvPr/>
                </p:nvSpPr>
                <p:spPr>
                  <a:xfrm>
                    <a:off x="5076685" y="1610999"/>
                    <a:ext cx="94609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1600" spc="0">
                        <a:latin typeface="DIN Alternate Bold"/>
                        <a:ea typeface="DIN Alternate Bold"/>
                        <a:cs typeface="DIN Alternate Bold"/>
                        <a:sym typeface="DIN Alternate Bold"/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7 м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Прямоугольник 27">
                    <a:extLst>
                      <a:ext uri="{FF2B5EF4-FFF2-40B4-BE49-F238E27FC236}">
                        <a16:creationId xmlns:a16="http://schemas.microsoft.com/office/drawing/2014/main" id="{BA701F9E-E13F-C547-B6DF-F8EDFD2D0D5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6685" y="1610999"/>
                    <a:ext cx="946092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29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4653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Похожесть</a:t>
            </a:r>
          </a:p>
        </p:txBody>
      </p:sp>
      <p:sp>
        <p:nvSpPr>
          <p:cNvPr id="18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2000" y="2627999"/>
            <a:ext cx="8064896" cy="13872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В Анализе данных часто ищут похожие объекты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на основе расстояния между ними</a:t>
            </a:r>
            <a:endParaRPr lang="en-US" sz="2400" dirty="0">
              <a:solidFill>
                <a:srgbClr val="444444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Какое расстояние между Добрыней и Ярополком</a:t>
            </a:r>
            <a:r>
              <a:rPr lang="en-US" sz="2400" dirty="0">
                <a:solidFill>
                  <a:srgbClr val="444444"/>
                </a:solidFill>
              </a:rPr>
              <a:t>?</a:t>
            </a:r>
            <a:endParaRPr lang="ru-RU" sz="2400" dirty="0">
              <a:solidFill>
                <a:srgbClr val="44444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EF099F5-AB3E-A14D-AA26-2FD8C3D3364C}"/>
                  </a:ext>
                </a:extLst>
              </p:cNvPr>
              <p:cNvSpPr/>
              <p:nvPr/>
            </p:nvSpPr>
            <p:spPr>
              <a:xfrm>
                <a:off x="1558931" y="4892645"/>
                <a:ext cx="6026137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DIN Alternate Bold"/>
                                  <a:cs typeface="DIN Alternate Bold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DIN Alternate Bold"/>
                                      <a:cs typeface="DIN Alternate Bold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DIN Alternate Bold"/>
                                          <a:cs typeface="DIN Alternate Bold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DIN Alternate Bold"/>
                                          <a:cs typeface="DIN Alternate Bold"/>
                                        </a:rPr>
                                        <m:t>1.9−1.7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DIN Alternate Bold"/>
                                      <a:cs typeface="DIN Alternate Bold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DIN Alternate Bold"/>
                                  <a:cs typeface="DIN Alternate Bold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DIN Alternate Bold"/>
                                      <a:cs typeface="DIN Alternate Bold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DIN Alternate Bold"/>
                                      <a:cs typeface="DIN Alternate Bold"/>
                                    </a:rPr>
                                    <m:t>90 −60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DIN Alternate Bold"/>
                                  <a:cs typeface="DIN Alternate Bold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DIN Alternate Bold"/>
                          <a:cs typeface="DIN Alternate Bold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</m:ctrlPr>
                        </m:radPr>
                        <m:deg/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  <m:t>0.04+900</m:t>
                          </m:r>
                        </m:e>
                      </m:rad>
                    </m:oMath>
                  </m:oMathPara>
                </a14:m>
                <a:endParaRPr lang="ru-RU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DIN Alternate Bold"/>
                  <a:cs typeface="DIN Alternate Bold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EF099F5-AB3E-A14D-AA26-2FD8C3D33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931" y="4892645"/>
                <a:ext cx="6026137" cy="5395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64F0387-FFB9-0041-A774-59130E4A7EB6}"/>
                  </a:ext>
                </a:extLst>
              </p:cNvPr>
              <p:cNvSpPr/>
              <p:nvPr/>
            </p:nvSpPr>
            <p:spPr>
              <a:xfrm>
                <a:off x="2746884" y="4091527"/>
                <a:ext cx="3650230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64F0387-FFB9-0041-A774-59130E4A7E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884" y="4091527"/>
                <a:ext cx="3650230" cy="5395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">
            <a:extLst>
              <a:ext uri="{FF2B5EF4-FFF2-40B4-BE49-F238E27FC236}">
                <a16:creationId xmlns:a16="http://schemas.microsoft.com/office/drawing/2014/main" id="{325E194F-44F0-49B5-8BBF-21C4CC7292A1}"/>
              </a:ext>
            </a:extLst>
          </p:cNvPr>
          <p:cNvSpPr/>
          <p:nvPr/>
        </p:nvSpPr>
        <p:spPr>
          <a:xfrm>
            <a:off x="2627784" y="676533"/>
            <a:ext cx="3816424" cy="156114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  <a:ea typeface="DIN Alternate Bold"/>
              <a:cs typeface="DIN Alternate Bold"/>
            </a:endParaRP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02E572E0-88AE-4359-A45F-E14EE69397D7}"/>
              </a:ext>
            </a:extLst>
          </p:cNvPr>
          <p:cNvGrpSpPr/>
          <p:nvPr/>
        </p:nvGrpSpPr>
        <p:grpSpPr>
          <a:xfrm>
            <a:off x="2877885" y="757215"/>
            <a:ext cx="3388230" cy="1424619"/>
            <a:chOff x="2915770" y="648045"/>
            <a:chExt cx="3388230" cy="1424619"/>
          </a:xfrm>
        </p:grpSpPr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DFE53DBF-B028-40C2-A396-A9A085073A9A}"/>
                </a:ext>
              </a:extLst>
            </p:cNvPr>
            <p:cNvGrpSpPr/>
            <p:nvPr/>
          </p:nvGrpSpPr>
          <p:grpSpPr>
            <a:xfrm>
              <a:off x="2915770" y="648045"/>
              <a:ext cx="3388230" cy="389600"/>
              <a:chOff x="2915770" y="648045"/>
              <a:chExt cx="3388230" cy="389600"/>
            </a:xfrm>
          </p:grpSpPr>
          <p:sp>
            <p:nvSpPr>
              <p:cNvPr id="31" name="Объект 5">
                <a:extLst>
                  <a:ext uri="{FF2B5EF4-FFF2-40B4-BE49-F238E27FC236}">
                    <a16:creationId xmlns:a16="http://schemas.microsoft.com/office/drawing/2014/main" id="{38408AEC-7C87-1A4B-900F-4EB9DDE878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30726" y="648045"/>
                <a:ext cx="1473274" cy="3896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Ярополк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  <p:sp>
            <p:nvSpPr>
              <p:cNvPr id="32" name="Объект 5">
                <a:extLst>
                  <a:ext uri="{FF2B5EF4-FFF2-40B4-BE49-F238E27FC236}">
                    <a16:creationId xmlns:a16="http://schemas.microsoft.com/office/drawing/2014/main" id="{FEA2CA1A-3FB4-4E4D-A7DD-1DEE47B4A7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15770" y="648045"/>
                <a:ext cx="1551572" cy="3896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Добрыня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p:grp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83254354-8186-47C4-A3B2-07AD6DA21A42}"/>
                </a:ext>
              </a:extLst>
            </p:cNvPr>
            <p:cNvGrpSpPr/>
            <p:nvPr/>
          </p:nvGrpSpPr>
          <p:grpSpPr>
            <a:xfrm>
              <a:off x="3200878" y="1093489"/>
              <a:ext cx="2857165" cy="461665"/>
              <a:chOff x="3200878" y="1114656"/>
              <a:chExt cx="2857165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Прямоугольник 28">
                    <a:extLst>
                      <a:ext uri="{FF2B5EF4-FFF2-40B4-BE49-F238E27FC236}">
                        <a16:creationId xmlns:a16="http://schemas.microsoft.com/office/drawing/2014/main" id="{3C0CA9CD-0A3B-7646-9656-F6E39CD70875}"/>
                      </a:ext>
                    </a:extLst>
                  </p:cNvPr>
                  <p:cNvSpPr/>
                  <p:nvPr/>
                </p:nvSpPr>
                <p:spPr>
                  <a:xfrm>
                    <a:off x="3200878" y="1114656"/>
                    <a:ext cx="98135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1600" spc="0">
                        <a:latin typeface="DIN Alternate Bold"/>
                        <a:ea typeface="DIN Alternate Bold"/>
                        <a:cs typeface="DIN Alternate Bold"/>
                        <a:sym typeface="DIN Alternate Bold"/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  <m:t>9</m:t>
                          </m:r>
                          <m:r>
                            <a:rPr lang="en-US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  <m:t>0 </m:t>
                          </m:r>
                          <m:r>
                            <a:rPr lang="ru-RU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  <m:t>кг</m:t>
                          </m:r>
                        </m:oMath>
                      </m:oMathPara>
                    </a14:m>
                    <a:endParaRPr lang="ru-RU" sz="2400" b="1" dirty="0">
                      <a:solidFill>
                        <a:srgbClr val="28516A"/>
                      </a:solidFill>
                      <a:latin typeface="DIN Alternate Bold"/>
                      <a:ea typeface="DIN Alternate Bold"/>
                      <a:cs typeface="DIN Alternate Bold"/>
                    </a:endParaRPr>
                  </a:p>
                </p:txBody>
              </p:sp>
            </mc:Choice>
            <mc:Fallback xmlns="">
              <p:sp>
                <p:nvSpPr>
                  <p:cNvPr id="29" name="Прямоугольник 28">
                    <a:extLst>
                      <a:ext uri="{FF2B5EF4-FFF2-40B4-BE49-F238E27FC236}">
                        <a16:creationId xmlns:a16="http://schemas.microsoft.com/office/drawing/2014/main" id="{3C0CA9CD-0A3B-7646-9656-F6E39CD708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0878" y="1114656"/>
                    <a:ext cx="981358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21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Прямоугольник 29">
                    <a:extLst>
                      <a:ext uri="{FF2B5EF4-FFF2-40B4-BE49-F238E27FC236}">
                        <a16:creationId xmlns:a16="http://schemas.microsoft.com/office/drawing/2014/main" id="{A17F9F26-E74C-6C47-B3A9-D8C5667484A8}"/>
                      </a:ext>
                    </a:extLst>
                  </p:cNvPr>
                  <p:cNvSpPr/>
                  <p:nvPr/>
                </p:nvSpPr>
                <p:spPr>
                  <a:xfrm>
                    <a:off x="5076685" y="1114656"/>
                    <a:ext cx="98135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1600" spc="0">
                        <a:latin typeface="DIN Alternate Bold"/>
                        <a:ea typeface="DIN Alternate Bold"/>
                        <a:cs typeface="DIN Alternate Bold"/>
                        <a:sym typeface="DIN Alternate Bold"/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ru-RU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кг</m:t>
                          </m:r>
                        </m:oMath>
                      </m:oMathPara>
                    </a14:m>
                    <a:endParaRPr lang="ru-RU" sz="2400" b="1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Прямоугольник 29">
                    <a:extLst>
                      <a:ext uri="{FF2B5EF4-FFF2-40B4-BE49-F238E27FC236}">
                        <a16:creationId xmlns:a16="http://schemas.microsoft.com/office/drawing/2014/main" id="{A17F9F26-E74C-6C47-B3A9-D8C5667484A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6685" y="1114656"/>
                    <a:ext cx="981358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242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DB8A7953-CBAB-4B7A-B298-6B6A4626A31C}"/>
                </a:ext>
              </a:extLst>
            </p:cNvPr>
            <p:cNvGrpSpPr/>
            <p:nvPr/>
          </p:nvGrpSpPr>
          <p:grpSpPr>
            <a:xfrm>
              <a:off x="3218511" y="1610999"/>
              <a:ext cx="2804266" cy="461665"/>
              <a:chOff x="3218511" y="1610999"/>
              <a:chExt cx="2804266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Прямоугольник 26">
                    <a:extLst>
                      <a:ext uri="{FF2B5EF4-FFF2-40B4-BE49-F238E27FC236}">
                        <a16:creationId xmlns:a16="http://schemas.microsoft.com/office/drawing/2014/main" id="{53B7BFB3-7264-2948-94A7-376C7B97BFB8}"/>
                      </a:ext>
                    </a:extLst>
                  </p:cNvPr>
                  <p:cNvSpPr/>
                  <p:nvPr/>
                </p:nvSpPr>
                <p:spPr>
                  <a:xfrm>
                    <a:off x="3218511" y="1610999"/>
                    <a:ext cx="94609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1600" spc="0">
                        <a:latin typeface="DIN Alternate Bold"/>
                        <a:ea typeface="DIN Alternate Bold"/>
                        <a:cs typeface="DIN Alternate Bold"/>
                        <a:sym typeface="DIN Alternate Bold"/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  <m:t>1</m:t>
                          </m:r>
                          <m:r>
                            <a:rPr lang="en-US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  <m:t>.9 </m:t>
                          </m:r>
                          <m:r>
                            <a:rPr lang="ru-RU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  <m:t>м</m:t>
                          </m:r>
                        </m:oMath>
                      </m:oMathPara>
                    </a14:m>
                    <a:endParaRPr lang="ru-RU" sz="2400" b="1" dirty="0">
                      <a:solidFill>
                        <a:srgbClr val="28516A"/>
                      </a:solidFill>
                      <a:latin typeface="DIN Alternate Bold"/>
                      <a:ea typeface="DIN Alternate Bold"/>
                      <a:cs typeface="DIN Alternate Bold"/>
                    </a:endParaRPr>
                  </a:p>
                </p:txBody>
              </p:sp>
            </mc:Choice>
            <mc:Fallback xmlns="">
              <p:sp>
                <p:nvSpPr>
                  <p:cNvPr id="27" name="Прямоугольник 26">
                    <a:extLst>
                      <a:ext uri="{FF2B5EF4-FFF2-40B4-BE49-F238E27FC236}">
                        <a16:creationId xmlns:a16="http://schemas.microsoft.com/office/drawing/2014/main" id="{53B7BFB3-7264-2948-94A7-376C7B97BFB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18511" y="1610999"/>
                    <a:ext cx="946092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29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Прямоугольник 27">
                    <a:extLst>
                      <a:ext uri="{FF2B5EF4-FFF2-40B4-BE49-F238E27FC236}">
                        <a16:creationId xmlns:a16="http://schemas.microsoft.com/office/drawing/2014/main" id="{BA701F9E-E13F-C547-B6DF-F8EDFD2D0D5C}"/>
                      </a:ext>
                    </a:extLst>
                  </p:cNvPr>
                  <p:cNvSpPr/>
                  <p:nvPr/>
                </p:nvSpPr>
                <p:spPr>
                  <a:xfrm>
                    <a:off x="5076685" y="1610999"/>
                    <a:ext cx="94609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1600" spc="0">
                        <a:latin typeface="DIN Alternate Bold"/>
                        <a:ea typeface="DIN Alternate Bold"/>
                        <a:cs typeface="DIN Alternate Bold"/>
                        <a:sym typeface="DIN Alternate Bold"/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7 м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Прямоугольник 27">
                    <a:extLst>
                      <a:ext uri="{FF2B5EF4-FFF2-40B4-BE49-F238E27FC236}">
                        <a16:creationId xmlns:a16="http://schemas.microsoft.com/office/drawing/2014/main" id="{BA701F9E-E13F-C547-B6DF-F8EDFD2D0D5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6685" y="1610999"/>
                    <a:ext cx="946092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29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75539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Похожесть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2000" y="2627999"/>
            <a:ext cx="8064896" cy="13872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В Анализе данных часто ищут похожие объекты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на основе расстояния между ними</a:t>
            </a:r>
            <a:endParaRPr lang="en-US" sz="2400" dirty="0">
              <a:solidFill>
                <a:srgbClr val="444444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Какое расстояние между Добрыней и Ярополком</a:t>
            </a:r>
            <a:r>
              <a:rPr lang="en-US" sz="2400" dirty="0">
                <a:solidFill>
                  <a:srgbClr val="444444"/>
                </a:solidFill>
              </a:rPr>
              <a:t>?</a:t>
            </a:r>
            <a:endParaRPr lang="ru-RU" sz="2400" dirty="0">
              <a:solidFill>
                <a:srgbClr val="44444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EF099F5-AB3E-A14D-AA26-2FD8C3D3364C}"/>
                  </a:ext>
                </a:extLst>
              </p:cNvPr>
              <p:cNvSpPr/>
              <p:nvPr/>
            </p:nvSpPr>
            <p:spPr>
              <a:xfrm>
                <a:off x="1558931" y="4892645"/>
                <a:ext cx="6026137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DIN Alternate Bold"/>
                                  <a:cs typeface="DIN Alternate Bold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DIN Alternate Bold"/>
                                      <a:cs typeface="DIN Alternate Bold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DIN Alternate Bold"/>
                                          <a:cs typeface="DIN Alternate Bold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DIN Alternate Bold"/>
                                          <a:cs typeface="DIN Alternate Bold"/>
                                        </a:rPr>
                                        <m:t>1.9−1.7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DIN Alternate Bold"/>
                                      <a:cs typeface="DIN Alternate Bold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DIN Alternate Bold"/>
                                  <a:cs typeface="DIN Alternate Bold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DIN Alternate Bold"/>
                                      <a:cs typeface="DIN Alternate Bold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DIN Alternate Bold"/>
                                      <a:cs typeface="DIN Alternate Bold"/>
                                    </a:rPr>
                                    <m:t>90 −60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DIN Alternate Bold"/>
                                  <a:cs typeface="DIN Alternate Bold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DIN Alternate Bold"/>
                          <a:cs typeface="DIN Alternate Bold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</m:ctrlPr>
                        </m:radPr>
                        <m:deg/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  <m:t>0.04+900</m:t>
                          </m:r>
                        </m:e>
                      </m:rad>
                    </m:oMath>
                  </m:oMathPara>
                </a14:m>
                <a:endParaRPr lang="ru-RU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DIN Alternate Bold"/>
                  <a:cs typeface="DIN Alternate Bold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EF099F5-AB3E-A14D-AA26-2FD8C3D33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931" y="4892645"/>
                <a:ext cx="6026137" cy="5395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64F0387-FFB9-0041-A774-59130E4A7EB6}"/>
                  </a:ext>
                </a:extLst>
              </p:cNvPr>
              <p:cNvSpPr/>
              <p:nvPr/>
            </p:nvSpPr>
            <p:spPr>
              <a:xfrm>
                <a:off x="2746884" y="4091527"/>
                <a:ext cx="3650230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64F0387-FFB9-0041-A774-59130E4A7E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884" y="4091527"/>
                <a:ext cx="3650230" cy="5395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18">
            <a:extLst>
              <a:ext uri="{FF2B5EF4-FFF2-40B4-BE49-F238E27FC236}">
                <a16:creationId xmlns:a16="http://schemas.microsoft.com/office/drawing/2014/main" id="{A23C3F97-BF42-C344-B180-F75E42D14E69}"/>
              </a:ext>
            </a:extLst>
          </p:cNvPr>
          <p:cNvSpPr/>
          <p:nvPr/>
        </p:nvSpPr>
        <p:spPr>
          <a:xfrm>
            <a:off x="6804248" y="5047083"/>
            <a:ext cx="632734" cy="308879"/>
          </a:xfrm>
          <a:prstGeom prst="ellipse">
            <a:avLst/>
          </a:prstGeom>
          <a:solidFill>
            <a:srgbClr val="C0504D">
              <a:alpha val="2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77D877A-0023-7E47-B8C2-2D9D1BB42C4F}"/>
              </a:ext>
            </a:extLst>
          </p:cNvPr>
          <p:cNvSpPr/>
          <p:nvPr/>
        </p:nvSpPr>
        <p:spPr>
          <a:xfrm>
            <a:off x="990850" y="5548931"/>
            <a:ext cx="71622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Вес вносит в расстояние более весомый вклад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из-за того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что он измерен в кг</a:t>
            </a:r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325E194F-44F0-49B5-8BBF-21C4CC7292A1}"/>
              </a:ext>
            </a:extLst>
          </p:cNvPr>
          <p:cNvSpPr/>
          <p:nvPr/>
        </p:nvSpPr>
        <p:spPr>
          <a:xfrm>
            <a:off x="2627784" y="676533"/>
            <a:ext cx="3816424" cy="156114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  <a:ea typeface="DIN Alternate Bold"/>
              <a:cs typeface="DIN Alternate Bold"/>
            </a:endParaRP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02E572E0-88AE-4359-A45F-E14EE69397D7}"/>
              </a:ext>
            </a:extLst>
          </p:cNvPr>
          <p:cNvGrpSpPr/>
          <p:nvPr/>
        </p:nvGrpSpPr>
        <p:grpSpPr>
          <a:xfrm>
            <a:off x="2877885" y="757215"/>
            <a:ext cx="3388230" cy="1424619"/>
            <a:chOff x="2915770" y="648045"/>
            <a:chExt cx="3388230" cy="1424619"/>
          </a:xfrm>
        </p:grpSpPr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DFE53DBF-B028-40C2-A396-A9A085073A9A}"/>
                </a:ext>
              </a:extLst>
            </p:cNvPr>
            <p:cNvGrpSpPr/>
            <p:nvPr/>
          </p:nvGrpSpPr>
          <p:grpSpPr>
            <a:xfrm>
              <a:off x="2915770" y="648045"/>
              <a:ext cx="3388230" cy="389600"/>
              <a:chOff x="2915770" y="648045"/>
              <a:chExt cx="3388230" cy="389600"/>
            </a:xfrm>
          </p:grpSpPr>
          <p:sp>
            <p:nvSpPr>
              <p:cNvPr id="31" name="Объект 5">
                <a:extLst>
                  <a:ext uri="{FF2B5EF4-FFF2-40B4-BE49-F238E27FC236}">
                    <a16:creationId xmlns:a16="http://schemas.microsoft.com/office/drawing/2014/main" id="{38408AEC-7C87-1A4B-900F-4EB9DDE878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30726" y="648045"/>
                <a:ext cx="1473274" cy="3896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Ярополк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  <p:sp>
            <p:nvSpPr>
              <p:cNvPr id="32" name="Объект 5">
                <a:extLst>
                  <a:ext uri="{FF2B5EF4-FFF2-40B4-BE49-F238E27FC236}">
                    <a16:creationId xmlns:a16="http://schemas.microsoft.com/office/drawing/2014/main" id="{FEA2CA1A-3FB4-4E4D-A7DD-1DEE47B4A7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15770" y="648045"/>
                <a:ext cx="1551572" cy="3896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Добрыня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p:grp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83254354-8186-47C4-A3B2-07AD6DA21A42}"/>
                </a:ext>
              </a:extLst>
            </p:cNvPr>
            <p:cNvGrpSpPr/>
            <p:nvPr/>
          </p:nvGrpSpPr>
          <p:grpSpPr>
            <a:xfrm>
              <a:off x="3200878" y="1093489"/>
              <a:ext cx="2857165" cy="461665"/>
              <a:chOff x="3200878" y="1114656"/>
              <a:chExt cx="2857165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Прямоугольник 28">
                    <a:extLst>
                      <a:ext uri="{FF2B5EF4-FFF2-40B4-BE49-F238E27FC236}">
                        <a16:creationId xmlns:a16="http://schemas.microsoft.com/office/drawing/2014/main" id="{3C0CA9CD-0A3B-7646-9656-F6E39CD70875}"/>
                      </a:ext>
                    </a:extLst>
                  </p:cNvPr>
                  <p:cNvSpPr/>
                  <p:nvPr/>
                </p:nvSpPr>
                <p:spPr>
                  <a:xfrm>
                    <a:off x="3200878" y="1114656"/>
                    <a:ext cx="98135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1600" spc="0">
                        <a:latin typeface="DIN Alternate Bold"/>
                        <a:ea typeface="DIN Alternate Bold"/>
                        <a:cs typeface="DIN Alternate Bold"/>
                        <a:sym typeface="DIN Alternate Bold"/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  <m:t>9</m:t>
                          </m:r>
                          <m:r>
                            <a:rPr lang="en-US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  <m:t>0 </m:t>
                          </m:r>
                          <m:r>
                            <a:rPr lang="ru-RU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  <m:t>кг</m:t>
                          </m:r>
                        </m:oMath>
                      </m:oMathPara>
                    </a14:m>
                    <a:endParaRPr lang="ru-RU" sz="2400" b="1" dirty="0">
                      <a:solidFill>
                        <a:srgbClr val="28516A"/>
                      </a:solidFill>
                      <a:latin typeface="DIN Alternate Bold"/>
                      <a:ea typeface="DIN Alternate Bold"/>
                      <a:cs typeface="DIN Alternate Bold"/>
                    </a:endParaRPr>
                  </a:p>
                </p:txBody>
              </p:sp>
            </mc:Choice>
            <mc:Fallback xmlns="">
              <p:sp>
                <p:nvSpPr>
                  <p:cNvPr id="29" name="Прямоугольник 28">
                    <a:extLst>
                      <a:ext uri="{FF2B5EF4-FFF2-40B4-BE49-F238E27FC236}">
                        <a16:creationId xmlns:a16="http://schemas.microsoft.com/office/drawing/2014/main" id="{3C0CA9CD-0A3B-7646-9656-F6E39CD708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0878" y="1114656"/>
                    <a:ext cx="981358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21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Прямоугольник 29">
                    <a:extLst>
                      <a:ext uri="{FF2B5EF4-FFF2-40B4-BE49-F238E27FC236}">
                        <a16:creationId xmlns:a16="http://schemas.microsoft.com/office/drawing/2014/main" id="{A17F9F26-E74C-6C47-B3A9-D8C5667484A8}"/>
                      </a:ext>
                    </a:extLst>
                  </p:cNvPr>
                  <p:cNvSpPr/>
                  <p:nvPr/>
                </p:nvSpPr>
                <p:spPr>
                  <a:xfrm>
                    <a:off x="5076685" y="1114656"/>
                    <a:ext cx="98135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1600" spc="0">
                        <a:latin typeface="DIN Alternate Bold"/>
                        <a:ea typeface="DIN Alternate Bold"/>
                        <a:cs typeface="DIN Alternate Bold"/>
                        <a:sym typeface="DIN Alternate Bold"/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ru-RU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кг</m:t>
                          </m:r>
                        </m:oMath>
                      </m:oMathPara>
                    </a14:m>
                    <a:endParaRPr lang="ru-RU" sz="2400" b="1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Прямоугольник 29">
                    <a:extLst>
                      <a:ext uri="{FF2B5EF4-FFF2-40B4-BE49-F238E27FC236}">
                        <a16:creationId xmlns:a16="http://schemas.microsoft.com/office/drawing/2014/main" id="{A17F9F26-E74C-6C47-B3A9-D8C5667484A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6685" y="1114656"/>
                    <a:ext cx="981358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242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DB8A7953-CBAB-4B7A-B298-6B6A4626A31C}"/>
                </a:ext>
              </a:extLst>
            </p:cNvPr>
            <p:cNvGrpSpPr/>
            <p:nvPr/>
          </p:nvGrpSpPr>
          <p:grpSpPr>
            <a:xfrm>
              <a:off x="3218511" y="1610999"/>
              <a:ext cx="2804266" cy="461665"/>
              <a:chOff x="3218511" y="1610999"/>
              <a:chExt cx="2804266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Прямоугольник 26">
                    <a:extLst>
                      <a:ext uri="{FF2B5EF4-FFF2-40B4-BE49-F238E27FC236}">
                        <a16:creationId xmlns:a16="http://schemas.microsoft.com/office/drawing/2014/main" id="{53B7BFB3-7264-2948-94A7-376C7B97BFB8}"/>
                      </a:ext>
                    </a:extLst>
                  </p:cNvPr>
                  <p:cNvSpPr/>
                  <p:nvPr/>
                </p:nvSpPr>
                <p:spPr>
                  <a:xfrm>
                    <a:off x="3218511" y="1610999"/>
                    <a:ext cx="94609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1600" spc="0">
                        <a:latin typeface="DIN Alternate Bold"/>
                        <a:ea typeface="DIN Alternate Bold"/>
                        <a:cs typeface="DIN Alternate Bold"/>
                        <a:sym typeface="DIN Alternate Bold"/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  <m:t>1</m:t>
                          </m:r>
                          <m:r>
                            <a:rPr lang="en-US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  <m:t>.9 </m:t>
                          </m:r>
                          <m:r>
                            <a:rPr lang="ru-RU" sz="2400" b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DIN Alternate Bold"/>
                              <a:cs typeface="DIN Alternate Bold"/>
                            </a:rPr>
                            <m:t>м</m:t>
                          </m:r>
                        </m:oMath>
                      </m:oMathPara>
                    </a14:m>
                    <a:endParaRPr lang="ru-RU" sz="2400" b="1" dirty="0">
                      <a:solidFill>
                        <a:srgbClr val="28516A"/>
                      </a:solidFill>
                      <a:latin typeface="DIN Alternate Bold"/>
                      <a:ea typeface="DIN Alternate Bold"/>
                      <a:cs typeface="DIN Alternate Bold"/>
                    </a:endParaRPr>
                  </a:p>
                </p:txBody>
              </p:sp>
            </mc:Choice>
            <mc:Fallback xmlns="">
              <p:sp>
                <p:nvSpPr>
                  <p:cNvPr id="27" name="Прямоугольник 26">
                    <a:extLst>
                      <a:ext uri="{FF2B5EF4-FFF2-40B4-BE49-F238E27FC236}">
                        <a16:creationId xmlns:a16="http://schemas.microsoft.com/office/drawing/2014/main" id="{53B7BFB3-7264-2948-94A7-376C7B97BFB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18511" y="1610999"/>
                    <a:ext cx="946092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29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Прямоугольник 27">
                    <a:extLst>
                      <a:ext uri="{FF2B5EF4-FFF2-40B4-BE49-F238E27FC236}">
                        <a16:creationId xmlns:a16="http://schemas.microsoft.com/office/drawing/2014/main" id="{BA701F9E-E13F-C547-B6DF-F8EDFD2D0D5C}"/>
                      </a:ext>
                    </a:extLst>
                  </p:cNvPr>
                  <p:cNvSpPr/>
                  <p:nvPr/>
                </p:nvSpPr>
                <p:spPr>
                  <a:xfrm>
                    <a:off x="5076685" y="1610999"/>
                    <a:ext cx="94609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1600" spc="0">
                        <a:latin typeface="DIN Alternate Bold"/>
                        <a:ea typeface="DIN Alternate Bold"/>
                        <a:cs typeface="DIN Alternate Bold"/>
                        <a:sym typeface="DIN Alternate Bold"/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7 м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Прямоугольник 27">
                    <a:extLst>
                      <a:ext uri="{FF2B5EF4-FFF2-40B4-BE49-F238E27FC236}">
                        <a16:creationId xmlns:a16="http://schemas.microsoft.com/office/drawing/2014/main" id="{BA701F9E-E13F-C547-B6DF-F8EDFD2D0D5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6685" y="1610999"/>
                    <a:ext cx="946092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29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72207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Похожесть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5688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Разный масштаб искажает подсчёт расстояний между объектами 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en-US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2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Похожесть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5688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Разный масштаб искажает подсчёт расстояний между объектами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Позже мы узнаем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что разный масштаб портит сходимость многих алгоритмов машинного обучения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en-US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71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Похожесть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5688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Разный масштаб искажает подсчёт расстояний между объектами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Позже мы узнаем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что разный масштаб портит сходимость многих алгоритмов машинного обучения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Решение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en-US" sz="2400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444444"/>
                </a:solidFill>
              </a:rPr>
              <a:t>отмасштабировать измеренные величины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к одинаковому диапазону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чтобы ни одно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из измерений не выделялось</a:t>
            </a:r>
          </a:p>
        </p:txBody>
      </p:sp>
    </p:spTree>
    <p:extLst>
      <p:ext uri="{BB962C8B-B14F-4D97-AF65-F5344CB8AC3E}">
        <p14:creationId xmlns:p14="http://schemas.microsoft.com/office/powerpoint/2010/main" val="405329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Похожесть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5688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Разный масштаб искажает подсчёт расстояний между объектами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Позже мы узнаем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что разный масштаб портит сходимость многих алгоритмов машинного обучения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Решение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en-US" sz="2400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444444"/>
                </a:solidFill>
              </a:rPr>
              <a:t>отмасштабировать измеренные величины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к одинаковому диапазону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чтобы ни одно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из измерений не выделялось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Есть несколько способов масштабирования</a:t>
            </a:r>
            <a:r>
              <a:rPr lang="en-US" sz="2400" dirty="0">
                <a:solidFill>
                  <a:srgbClr val="444444"/>
                </a:solidFill>
              </a:rPr>
              <a:t>: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Нормализация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Масштабирование на отрезок </a:t>
            </a:r>
            <a:r>
              <a:rPr lang="en-US" sz="2400" dirty="0">
                <a:solidFill>
                  <a:srgbClr val="444444"/>
                </a:solidFill>
              </a:rPr>
              <a:t>[</a:t>
            </a:r>
            <a:r>
              <a:rPr lang="ru-RU" sz="2400" dirty="0">
                <a:solidFill>
                  <a:srgbClr val="444444"/>
                </a:solidFill>
              </a:rPr>
              <a:t>0</a:t>
            </a:r>
            <a:r>
              <a:rPr lang="en-US" sz="2400" dirty="0">
                <a:solidFill>
                  <a:srgbClr val="444444"/>
                </a:solidFill>
              </a:rPr>
              <a:t>; 1]</a:t>
            </a:r>
            <a:endParaRPr lang="ru-RU" sz="2400" dirty="0">
              <a:solidFill>
                <a:srgbClr val="444444"/>
              </a:solidFill>
            </a:endParaRPr>
          </a:p>
          <a:p>
            <a:pPr lvl="1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Робастная</a:t>
            </a:r>
            <a:r>
              <a:rPr lang="en-US" sz="2400" dirty="0">
                <a:solidFill>
                  <a:srgbClr val="444444"/>
                </a:solidFill>
              </a:rPr>
              <a:t> </a:t>
            </a:r>
            <a:r>
              <a:rPr lang="ru-RU" sz="2400" dirty="0">
                <a:solidFill>
                  <a:srgbClr val="444444"/>
                </a:solidFill>
              </a:rPr>
              <a:t>нормализация (устойчивая к выбросам)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en-US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74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ковариации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CA3760-7D21-1D49-B98B-A695C0F8463A}"/>
                  </a:ext>
                </a:extLst>
              </p:cNvPr>
              <p:cNvSpPr txBox="1"/>
              <p:nvPr/>
            </p:nvSpPr>
            <p:spPr>
              <a:xfrm>
                <a:off x="612000" y="1260000"/>
                <a:ext cx="7992888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i="1" dirty="0">
                    <a:solidFill>
                      <a:srgbClr val="28516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459A4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0059A9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CA3760-7D21-1D49-B98B-A695C0F84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7992888" cy="3046988"/>
              </a:xfrm>
              <a:prstGeom prst="rect">
                <a:avLst/>
              </a:prstGeom>
              <a:blipFill>
                <a:blip r:embed="rId4"/>
                <a:stretch>
                  <a:fillRect l="-991" t="-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7">
                <a:extLst>
                  <a:ext uri="{FF2B5EF4-FFF2-40B4-BE49-F238E27FC236}">
                    <a16:creationId xmlns:a16="http://schemas.microsoft.com/office/drawing/2014/main" id="{551680F8-D574-7441-9108-50E56B1EE57C}"/>
                  </a:ext>
                </a:extLst>
              </p:cNvPr>
              <p:cNvSpPr/>
              <p:nvPr/>
            </p:nvSpPr>
            <p:spPr>
              <a:xfrm>
                <a:off x="612000" y="720000"/>
                <a:ext cx="42825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ru-RU" sz="2400" b="0" i="1" smtClean="0">
                          <a:solidFill>
                            <a:srgbClr val="5C5B5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444444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7">
                <a:extLst>
                  <a:ext uri="{FF2B5EF4-FFF2-40B4-BE49-F238E27FC236}">
                    <a16:creationId xmlns:a16="http://schemas.microsoft.com/office/drawing/2014/main" id="{551680F8-D574-7441-9108-50E56B1EE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4282583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8">
                <a:extLst>
                  <a:ext uri="{FF2B5EF4-FFF2-40B4-BE49-F238E27FC236}">
                    <a16:creationId xmlns:a16="http://schemas.microsoft.com/office/drawing/2014/main" id="{F8D1CAC3-500D-BA4E-AFB6-4A2959F6A84A}"/>
                  </a:ext>
                </a:extLst>
              </p:cNvPr>
              <p:cNvSpPr/>
              <p:nvPr/>
            </p:nvSpPr>
            <p:spPr>
              <a:xfrm>
                <a:off x="5076056" y="720000"/>
                <a:ext cx="2239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sz="2400" b="0" i="1" smtClean="0">
                          <a:solidFill>
                            <a:srgbClr val="5C5B5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444444"/>
                          </a:solidFill>
                          <a:latin typeface="Cambria Math" panose="02040503050406030204" pitchFamily="18" charset="0"/>
                        </a:rPr>
                        <m:t>константа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8">
                <a:extLst>
                  <a:ext uri="{FF2B5EF4-FFF2-40B4-BE49-F238E27FC236}">
                    <a16:creationId xmlns:a16="http://schemas.microsoft.com/office/drawing/2014/main" id="{F8D1CAC3-500D-BA4E-AFB6-4A2959F6A8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720000"/>
                <a:ext cx="223978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97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Способы</a:t>
            </a:r>
            <a:r>
              <a:rPr lang="ru-RU" sz="3200" b="1" dirty="0">
                <a:solidFill>
                  <a:srgbClr val="0059A9"/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масштабирования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33164871-071E-0C4C-B93C-E0EAD464E90E}"/>
              </a:ext>
            </a:extLst>
          </p:cNvPr>
          <p:cNvSpPr txBox="1">
            <a:spLocks/>
          </p:cNvSpPr>
          <p:nvPr/>
        </p:nvSpPr>
        <p:spPr>
          <a:xfrm>
            <a:off x="612000" y="1419494"/>
            <a:ext cx="5036737" cy="38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Нормализация</a:t>
            </a:r>
            <a:r>
              <a:rPr lang="en-US" sz="2400" b="1" dirty="0">
                <a:solidFill>
                  <a:srgbClr val="28516A"/>
                </a:solidFill>
              </a:rPr>
              <a:t> (Standard Scaler):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4606C7CA-D7ED-2D4C-ABB1-8AEB1FDE6833}"/>
                  </a:ext>
                </a:extLst>
              </p:cNvPr>
              <p:cNvSpPr/>
              <p:nvPr/>
            </p:nvSpPr>
            <p:spPr>
              <a:xfrm>
                <a:off x="1620000" y="1957346"/>
                <a:ext cx="1817421" cy="774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4606C7CA-D7ED-2D4C-ABB1-8AEB1FDE68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000" y="1957346"/>
                <a:ext cx="1817421" cy="774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E333346A-1529-E84E-A904-7DB0F41E39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4305341" cy="35894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-</a:t>
                </a:r>
                <a:r>
                  <a:rPr lang="en-US" sz="2400" dirty="0">
                    <a:solidFill>
                      <a:srgbClr val="0059A9"/>
                    </a:solidFill>
                  </a:rPr>
                  <a:t> 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номер наблюдения</a:t>
                </a: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E333346A-1529-E84E-A904-7DB0F41E3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4305341" cy="358942"/>
              </a:xfrm>
              <a:prstGeom prst="rect">
                <a:avLst/>
              </a:prstGeom>
              <a:blipFill>
                <a:blip r:embed="rId5"/>
                <a:stretch>
                  <a:fillRect l="-849" t="-23729" b="-559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02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Способы</a:t>
            </a:r>
            <a:r>
              <a:rPr lang="ru-RU" sz="3200" b="1" dirty="0">
                <a:solidFill>
                  <a:srgbClr val="0059A9"/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масштабирования</a:t>
            </a:r>
          </a:p>
        </p:txBody>
      </p:sp>
      <p:sp>
        <p:nvSpPr>
          <p:cNvPr id="11" name="Объект 5">
            <a:extLst>
              <a:ext uri="{FF2B5EF4-FFF2-40B4-BE49-F238E27FC236}">
                <a16:creationId xmlns:a16="http://schemas.microsoft.com/office/drawing/2014/main" id="{33164871-071E-0C4C-B93C-E0EAD464E90E}"/>
              </a:ext>
            </a:extLst>
          </p:cNvPr>
          <p:cNvSpPr txBox="1">
            <a:spLocks/>
          </p:cNvSpPr>
          <p:nvPr/>
        </p:nvSpPr>
        <p:spPr>
          <a:xfrm>
            <a:off x="612000" y="1419494"/>
            <a:ext cx="5036737" cy="38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Нормализация</a:t>
            </a:r>
            <a:r>
              <a:rPr lang="en-US" sz="2400" b="1" dirty="0">
                <a:solidFill>
                  <a:srgbClr val="28516A"/>
                </a:solidFill>
              </a:rPr>
              <a:t> (Standard Scaler):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B3B8FAF0-0351-324C-B7D0-3616848550B0}"/>
              </a:ext>
            </a:extLst>
          </p:cNvPr>
          <p:cNvSpPr txBox="1">
            <a:spLocks/>
          </p:cNvSpPr>
          <p:nvPr/>
        </p:nvSpPr>
        <p:spPr>
          <a:xfrm>
            <a:off x="612000" y="2893487"/>
            <a:ext cx="7398446" cy="38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Масштабирование на отрезок </a:t>
            </a:r>
            <a:r>
              <a:rPr lang="en-US" sz="2400" b="1" dirty="0">
                <a:solidFill>
                  <a:srgbClr val="28516A"/>
                </a:solidFill>
              </a:rPr>
              <a:t>[0; 1] (Minmax Scaler):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606C7CA-D7ED-2D4C-ABB1-8AEB1FDE6833}"/>
                  </a:ext>
                </a:extLst>
              </p:cNvPr>
              <p:cNvSpPr/>
              <p:nvPr/>
            </p:nvSpPr>
            <p:spPr>
              <a:xfrm>
                <a:off x="1620000" y="1957346"/>
                <a:ext cx="1817421" cy="774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606C7CA-D7ED-2D4C-ABB1-8AEB1FDE68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000" y="1957346"/>
                <a:ext cx="1817421" cy="774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E333346A-1529-E84E-A904-7DB0F41E39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4305341" cy="35894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-</a:t>
                </a:r>
                <a:r>
                  <a:rPr lang="en-US" sz="2400" dirty="0">
                    <a:solidFill>
                      <a:srgbClr val="0059A9"/>
                    </a:solidFill>
                  </a:rPr>
                  <a:t> 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номер наблюдения</a:t>
                </a: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E333346A-1529-E84E-A904-7DB0F41E3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4305341" cy="358942"/>
              </a:xfrm>
              <a:prstGeom prst="rect">
                <a:avLst/>
              </a:prstGeom>
              <a:blipFill>
                <a:blip r:embed="rId5"/>
                <a:stretch>
                  <a:fillRect l="-849" t="-23729" b="-559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E0CDAFDB-4724-5447-8278-BE140A78498F}"/>
                  </a:ext>
                </a:extLst>
              </p:cNvPr>
              <p:cNvSpPr/>
              <p:nvPr/>
            </p:nvSpPr>
            <p:spPr>
              <a:xfrm>
                <a:off x="1620000" y="3688259"/>
                <a:ext cx="2596801" cy="787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E0CDAFDB-4724-5447-8278-BE140A784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000" y="3688259"/>
                <a:ext cx="2596801" cy="7872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31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Способы</a:t>
            </a:r>
            <a:r>
              <a:rPr lang="ru-RU" sz="3200" b="1" dirty="0">
                <a:solidFill>
                  <a:srgbClr val="0059A9"/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масштабирования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33164871-071E-0C4C-B93C-E0EAD464E90E}"/>
              </a:ext>
            </a:extLst>
          </p:cNvPr>
          <p:cNvSpPr txBox="1">
            <a:spLocks/>
          </p:cNvSpPr>
          <p:nvPr/>
        </p:nvSpPr>
        <p:spPr>
          <a:xfrm>
            <a:off x="612000" y="1419494"/>
            <a:ext cx="5036737" cy="38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Нормализация</a:t>
            </a:r>
            <a:r>
              <a:rPr lang="en-US" sz="2400" b="1" dirty="0">
                <a:solidFill>
                  <a:srgbClr val="28516A"/>
                </a:solidFill>
              </a:rPr>
              <a:t> (Standard Scaler):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B3B8FAF0-0351-324C-B7D0-3616848550B0}"/>
              </a:ext>
            </a:extLst>
          </p:cNvPr>
          <p:cNvSpPr txBox="1">
            <a:spLocks/>
          </p:cNvSpPr>
          <p:nvPr/>
        </p:nvSpPr>
        <p:spPr>
          <a:xfrm>
            <a:off x="612000" y="2893487"/>
            <a:ext cx="7398446" cy="38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Масштабирование на отрезок </a:t>
            </a:r>
            <a:r>
              <a:rPr lang="en-US" sz="2400" b="1" dirty="0">
                <a:solidFill>
                  <a:srgbClr val="28516A"/>
                </a:solidFill>
              </a:rPr>
              <a:t>[0; 1] (Minmax Scaler):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4606C7CA-D7ED-2D4C-ABB1-8AEB1FDE6833}"/>
                  </a:ext>
                </a:extLst>
              </p:cNvPr>
              <p:cNvSpPr/>
              <p:nvPr/>
            </p:nvSpPr>
            <p:spPr>
              <a:xfrm>
                <a:off x="1620000" y="1957346"/>
                <a:ext cx="1817421" cy="774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4606C7CA-D7ED-2D4C-ABB1-8AEB1FDE68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000" y="1957346"/>
                <a:ext cx="1817421" cy="774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E333346A-1529-E84E-A904-7DB0F41E39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4305341" cy="35894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-</a:t>
                </a:r>
                <a:r>
                  <a:rPr lang="en-US" sz="2400" dirty="0">
                    <a:solidFill>
                      <a:srgbClr val="0059A9"/>
                    </a:solidFill>
                  </a:rPr>
                  <a:t> 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номер наблюдения</a:t>
                </a: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E333346A-1529-E84E-A904-7DB0F41E3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4305341" cy="358942"/>
              </a:xfrm>
              <a:prstGeom prst="rect">
                <a:avLst/>
              </a:prstGeom>
              <a:blipFill>
                <a:blip r:embed="rId5"/>
                <a:stretch>
                  <a:fillRect l="-849" t="-23729" b="-559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0CDAFDB-4724-5447-8278-BE140A78498F}"/>
                  </a:ext>
                </a:extLst>
              </p:cNvPr>
              <p:cNvSpPr/>
              <p:nvPr/>
            </p:nvSpPr>
            <p:spPr>
              <a:xfrm>
                <a:off x="1620000" y="3688259"/>
                <a:ext cx="2596801" cy="787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0CDAFDB-4724-5447-8278-BE140A784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000" y="3688259"/>
                <a:ext cx="2596801" cy="7872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Объект 5">
            <a:extLst>
              <a:ext uri="{FF2B5EF4-FFF2-40B4-BE49-F238E27FC236}">
                <a16:creationId xmlns:a16="http://schemas.microsoft.com/office/drawing/2014/main" id="{2C833F78-E534-B148-9939-C8BF7911FA9F}"/>
              </a:ext>
            </a:extLst>
          </p:cNvPr>
          <p:cNvSpPr txBox="1">
            <a:spLocks/>
          </p:cNvSpPr>
          <p:nvPr/>
        </p:nvSpPr>
        <p:spPr>
          <a:xfrm>
            <a:off x="612000" y="4621488"/>
            <a:ext cx="7614469" cy="38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Устойчивая к выбросам нормализация</a:t>
            </a:r>
            <a:r>
              <a:rPr lang="en-US" sz="2400" b="1" dirty="0">
                <a:solidFill>
                  <a:srgbClr val="28516A"/>
                </a:solidFill>
              </a:rPr>
              <a:t> (Robust Scaler):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7CAF6F7-BD93-314F-9DB6-29B9B519A748}"/>
                  </a:ext>
                </a:extLst>
              </p:cNvPr>
              <p:cNvSpPr/>
              <p:nvPr/>
            </p:nvSpPr>
            <p:spPr>
              <a:xfrm>
                <a:off x="1620000" y="5380834"/>
                <a:ext cx="2642198" cy="8581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𝑚𝑒𝑑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7CAF6F7-BD93-314F-9DB6-29B9B519A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000" y="5380834"/>
                <a:ext cx="2642198" cy="8581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40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Категориальные</a:t>
            </a:r>
            <a:r>
              <a:rPr lang="ru-RU" sz="3200" b="1" dirty="0">
                <a:solidFill>
                  <a:srgbClr val="0059A9"/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переменные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13681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Элементы неупорядоченного множества</a:t>
            </a:r>
            <a:endParaRPr lang="en-US" sz="2400" dirty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59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Категориальные</a:t>
            </a:r>
            <a:r>
              <a:rPr lang="ru-RU" sz="3200" b="1" dirty="0">
                <a:solidFill>
                  <a:srgbClr val="0059A9"/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переменные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13681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Элементы неупорядоченного множества</a:t>
            </a:r>
            <a:endParaRPr lang="en-US" sz="2400" dirty="0">
              <a:solidFill>
                <a:srgbClr val="444444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Город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цвет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марка машины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пол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тариф</a:t>
            </a:r>
            <a:r>
              <a:rPr lang="en-US" sz="2400" dirty="0">
                <a:solidFill>
                  <a:srgbClr val="444444"/>
                </a:solidFill>
              </a:rPr>
              <a:t>, …</a:t>
            </a:r>
            <a:endParaRPr lang="ru-RU" sz="2400" dirty="0">
              <a:solidFill>
                <a:srgbClr val="444444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en-US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86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Категориальные</a:t>
            </a:r>
            <a:r>
              <a:rPr lang="ru-RU" sz="3200" b="1" dirty="0">
                <a:solidFill>
                  <a:srgbClr val="0059A9"/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переменные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5400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Место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где провели отпуск</a:t>
            </a:r>
            <a:r>
              <a:rPr lang="en-US" sz="2400" dirty="0">
                <a:solidFill>
                  <a:srgbClr val="444444"/>
                </a:solidFill>
              </a:rPr>
              <a:t>: </a:t>
            </a:r>
            <a:r>
              <a:rPr lang="ru-RU" sz="2400" dirty="0">
                <a:solidFill>
                  <a:srgbClr val="444444"/>
                </a:solidFill>
              </a:rPr>
              <a:t> Крым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Дача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Испания</a:t>
            </a:r>
          </a:p>
        </p:txBody>
      </p:sp>
    </p:spTree>
    <p:extLst>
      <p:ext uri="{BB962C8B-B14F-4D97-AF65-F5344CB8AC3E}">
        <p14:creationId xmlns:p14="http://schemas.microsoft.com/office/powerpoint/2010/main" val="101915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Категориальные</a:t>
            </a:r>
            <a:r>
              <a:rPr lang="ru-RU" sz="3200" b="1" dirty="0">
                <a:solidFill>
                  <a:srgbClr val="0059A9"/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переменные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5400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Место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где провели отпуск</a:t>
            </a:r>
            <a:r>
              <a:rPr lang="en-US" sz="2400" dirty="0">
                <a:solidFill>
                  <a:srgbClr val="444444"/>
                </a:solidFill>
              </a:rPr>
              <a:t>: </a:t>
            </a:r>
            <a:r>
              <a:rPr lang="ru-RU" sz="2400" dirty="0">
                <a:solidFill>
                  <a:srgbClr val="444444"/>
                </a:solidFill>
              </a:rPr>
              <a:t> Крым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Дача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Испания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Можно заменить Крым на 1</a:t>
            </a:r>
            <a:r>
              <a:rPr lang="en-US" sz="2400" dirty="0">
                <a:solidFill>
                  <a:srgbClr val="444444"/>
                </a:solidFill>
              </a:rPr>
              <a:t>,</a:t>
            </a:r>
            <a:r>
              <a:rPr lang="ru-RU" sz="2400" dirty="0">
                <a:solidFill>
                  <a:srgbClr val="444444"/>
                </a:solidFill>
              </a:rPr>
              <a:t> Дачу на 2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Испанию на 3</a:t>
            </a:r>
          </a:p>
        </p:txBody>
      </p:sp>
    </p:spTree>
    <p:extLst>
      <p:ext uri="{BB962C8B-B14F-4D97-AF65-F5344CB8AC3E}">
        <p14:creationId xmlns:p14="http://schemas.microsoft.com/office/powerpoint/2010/main" val="301000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Категориальные</a:t>
            </a:r>
            <a:r>
              <a:rPr lang="ru-RU" sz="3200" b="1" dirty="0">
                <a:solidFill>
                  <a:srgbClr val="0059A9"/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переменные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5400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Место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где провели отпуск</a:t>
            </a:r>
            <a:r>
              <a:rPr lang="en-US" sz="2400" dirty="0">
                <a:solidFill>
                  <a:srgbClr val="444444"/>
                </a:solidFill>
              </a:rPr>
              <a:t>: </a:t>
            </a:r>
            <a:r>
              <a:rPr lang="ru-RU" sz="2400" dirty="0">
                <a:solidFill>
                  <a:srgbClr val="444444"/>
                </a:solidFill>
              </a:rPr>
              <a:t> Крым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Дача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Испания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Можно заменить Крым на 1</a:t>
            </a:r>
            <a:r>
              <a:rPr lang="en-US" sz="2400" dirty="0">
                <a:solidFill>
                  <a:srgbClr val="444444"/>
                </a:solidFill>
              </a:rPr>
              <a:t>,</a:t>
            </a:r>
            <a:r>
              <a:rPr lang="ru-RU" sz="2400" dirty="0">
                <a:solidFill>
                  <a:srgbClr val="444444"/>
                </a:solidFill>
              </a:rPr>
              <a:t> Дачу на 2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Испанию на 3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Проблема 1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Мы ввели на объектах искусственный порядок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другой исследователь может ввести другой порядок</a:t>
            </a:r>
            <a:r>
              <a:rPr lang="en-US" sz="2400" dirty="0">
                <a:solidFill>
                  <a:srgbClr val="444444"/>
                </a:solidFill>
              </a:rPr>
              <a:t>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и мы получим разные результаты</a:t>
            </a:r>
          </a:p>
        </p:txBody>
      </p:sp>
    </p:spTree>
    <p:extLst>
      <p:ext uri="{BB962C8B-B14F-4D97-AF65-F5344CB8AC3E}">
        <p14:creationId xmlns:p14="http://schemas.microsoft.com/office/powerpoint/2010/main" val="222172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Категориальные</a:t>
            </a:r>
            <a:r>
              <a:rPr lang="ru-RU" sz="3200" b="1" dirty="0">
                <a:solidFill>
                  <a:srgbClr val="0059A9"/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переменные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5400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Место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где провели отпуск</a:t>
            </a:r>
            <a:r>
              <a:rPr lang="en-US" sz="2400" dirty="0">
                <a:solidFill>
                  <a:srgbClr val="444444"/>
                </a:solidFill>
              </a:rPr>
              <a:t>: </a:t>
            </a:r>
            <a:r>
              <a:rPr lang="ru-RU" sz="2400" dirty="0">
                <a:solidFill>
                  <a:srgbClr val="444444"/>
                </a:solidFill>
              </a:rPr>
              <a:t> Крым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Дача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Испания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Можно заменить Крым на 1</a:t>
            </a:r>
            <a:r>
              <a:rPr lang="en-US" sz="2400" dirty="0">
                <a:solidFill>
                  <a:srgbClr val="444444"/>
                </a:solidFill>
              </a:rPr>
              <a:t>,</a:t>
            </a:r>
            <a:r>
              <a:rPr lang="ru-RU" sz="2400" dirty="0">
                <a:solidFill>
                  <a:srgbClr val="444444"/>
                </a:solidFill>
              </a:rPr>
              <a:t> Дачу на 2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Испанию на 3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Проблема 1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Мы ввели на объектах искусственный порядок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другой исследователь может ввести другой порядок</a:t>
            </a:r>
            <a:r>
              <a:rPr lang="en-US" sz="2400" dirty="0">
                <a:solidFill>
                  <a:srgbClr val="444444"/>
                </a:solidFill>
              </a:rPr>
              <a:t>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и мы получим разные результаты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Проблема 2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Разница между Крымом и Дачей равна 1</a:t>
            </a:r>
            <a:r>
              <a:rPr lang="en-US" sz="2400" dirty="0">
                <a:solidFill>
                  <a:srgbClr val="444444"/>
                </a:solidFill>
              </a:rPr>
              <a:t>,</a:t>
            </a:r>
            <a:r>
              <a:rPr lang="ru-RU" sz="2400" dirty="0">
                <a:solidFill>
                  <a:srgbClr val="444444"/>
                </a:solidFill>
              </a:rPr>
              <a:t> разница между Дачей и Испанией тоже равна 1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но эти переходы могут быть разными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непонятно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как их оценить</a:t>
            </a:r>
            <a:endParaRPr lang="en-US" sz="2400" dirty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28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Бинарное</a:t>
            </a:r>
            <a:r>
              <a:rPr lang="ru-RU" sz="3200" b="1" dirty="0">
                <a:solidFill>
                  <a:srgbClr val="0059A9"/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кодирование</a:t>
            </a:r>
            <a:r>
              <a:rPr lang="ru-RU" sz="3200" b="1" dirty="0">
                <a:solidFill>
                  <a:srgbClr val="0059A9"/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(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One Hot Encoding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5256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Выход</a:t>
            </a:r>
            <a:r>
              <a:rPr lang="en-US" sz="2400" dirty="0">
                <a:solidFill>
                  <a:srgbClr val="444444"/>
                </a:solidFill>
              </a:rPr>
              <a:t>: </a:t>
            </a:r>
            <a:r>
              <a:rPr lang="ru-RU" sz="2400" dirty="0">
                <a:solidFill>
                  <a:srgbClr val="444444"/>
                </a:solidFill>
              </a:rPr>
              <a:t>закодировать каждое возможное значение как столбец из нулей и единиц (</a:t>
            </a:r>
            <a:r>
              <a:rPr lang="en-US" sz="2400" dirty="0">
                <a:solidFill>
                  <a:srgbClr val="444444"/>
                </a:solidFill>
              </a:rPr>
              <a:t>dummy</a:t>
            </a:r>
            <a:r>
              <a:rPr lang="ru-RU" sz="2400" dirty="0">
                <a:solidFill>
                  <a:srgbClr val="444444"/>
                </a:solidFill>
              </a:rPr>
              <a:t>-переменная)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b="1" dirty="0">
              <a:solidFill>
                <a:srgbClr val="28516A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71ABF860-5CD3-4EDD-B99F-84AFEE53F7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381145"/>
              </p:ext>
            </p:extLst>
          </p:nvPr>
        </p:nvGraphicFramePr>
        <p:xfrm>
          <a:off x="971600" y="2125960"/>
          <a:ext cx="1800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493784547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67006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2400" b="1">
                        <a:solidFill>
                          <a:srgbClr val="5C5B5C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28516A"/>
                          </a:solidFill>
                        </a:rPr>
                        <a:t>x</a:t>
                      </a:r>
                      <a:endParaRPr lang="ru-RU" sz="2400" dirty="0">
                        <a:solidFill>
                          <a:srgbClr val="28516A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124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 dirty="0">
                          <a:solidFill>
                            <a:srgbClr val="28516A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2400" b="1" kern="1200" dirty="0">
                        <a:solidFill>
                          <a:srgbClr val="28516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444444"/>
                          </a:solidFill>
                        </a:rPr>
                        <a:t>Испания</a:t>
                      </a: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083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 dirty="0">
                          <a:solidFill>
                            <a:srgbClr val="28516A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ru-RU" sz="2400" b="1" kern="1200" dirty="0">
                        <a:solidFill>
                          <a:srgbClr val="28516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kern="1200" dirty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Дача</a:t>
                      </a: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372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2400" b="1" kern="1200" dirty="0">
                          <a:solidFill>
                            <a:srgbClr val="28516A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kern="1200" dirty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Крым</a:t>
                      </a: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883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 dirty="0">
                          <a:solidFill>
                            <a:srgbClr val="28516A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ru-RU" sz="2400" b="1" kern="1200" dirty="0">
                        <a:solidFill>
                          <a:srgbClr val="28516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err="1">
                          <a:solidFill>
                            <a:srgbClr val="28516A"/>
                          </a:solidFill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  <a:endParaRPr lang="ru-RU" sz="2400" b="1" kern="1200" dirty="0">
                        <a:solidFill>
                          <a:srgbClr val="28516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65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rgbClr val="28516A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ru-RU" sz="2400" b="1" kern="1200" dirty="0">
                        <a:solidFill>
                          <a:srgbClr val="28516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kern="1200" dirty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Дача</a:t>
                      </a: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10076"/>
                  </a:ext>
                </a:extLst>
              </a:tr>
            </a:tbl>
          </a:graphicData>
        </a:graphic>
      </p:graphicFrame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D12EA2DE-FD9C-4D1E-9286-50266126B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394202"/>
              </p:ext>
            </p:extLst>
          </p:nvPr>
        </p:nvGraphicFramePr>
        <p:xfrm>
          <a:off x="4968882" y="2125960"/>
          <a:ext cx="3635566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365">
                  <a:extLst>
                    <a:ext uri="{9D8B030D-6E8A-4147-A177-3AD203B41FA5}">
                      <a16:colId xmlns:a16="http://schemas.microsoft.com/office/drawing/2014/main" val="1493784547"/>
                    </a:ext>
                  </a:extLst>
                </a:gridCol>
                <a:gridCol w="908848">
                  <a:extLst>
                    <a:ext uri="{9D8B030D-6E8A-4147-A177-3AD203B41FA5}">
                      <a16:colId xmlns:a16="http://schemas.microsoft.com/office/drawing/2014/main" val="267006005"/>
                    </a:ext>
                  </a:extLst>
                </a:gridCol>
                <a:gridCol w="999734">
                  <a:extLst>
                    <a:ext uri="{9D8B030D-6E8A-4147-A177-3AD203B41FA5}">
                      <a16:colId xmlns:a16="http://schemas.microsoft.com/office/drawing/2014/main" val="4052917565"/>
                    </a:ext>
                  </a:extLst>
                </a:gridCol>
                <a:gridCol w="1090619">
                  <a:extLst>
                    <a:ext uri="{9D8B030D-6E8A-4147-A177-3AD203B41FA5}">
                      <a16:colId xmlns:a16="http://schemas.microsoft.com/office/drawing/2014/main" val="161283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2400" b="1" kern="1200">
                        <a:solidFill>
                          <a:srgbClr val="28516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 dirty="0" err="1">
                          <a:solidFill>
                            <a:srgbClr val="28516A"/>
                          </a:solidFill>
                          <a:latin typeface="+mn-lt"/>
                          <a:ea typeface="+mn-ea"/>
                          <a:cs typeface="+mn-cs"/>
                        </a:rPr>
                        <a:t>x_isp</a:t>
                      </a:r>
                      <a:endParaRPr lang="ru-RU" sz="2400" b="1" kern="1200" dirty="0">
                        <a:solidFill>
                          <a:srgbClr val="28516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 err="1">
                          <a:solidFill>
                            <a:srgbClr val="28516A"/>
                          </a:solidFill>
                          <a:latin typeface="+mn-lt"/>
                          <a:ea typeface="+mn-ea"/>
                          <a:cs typeface="+mn-cs"/>
                        </a:rPr>
                        <a:t>x_da</a:t>
                      </a:r>
                      <a:endParaRPr lang="ru-RU" sz="2400" b="1" kern="1200" dirty="0">
                        <a:solidFill>
                          <a:srgbClr val="28516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 err="1">
                          <a:solidFill>
                            <a:srgbClr val="28516A"/>
                          </a:solidFill>
                          <a:latin typeface="+mn-lt"/>
                          <a:ea typeface="+mn-ea"/>
                          <a:cs typeface="+mn-cs"/>
                        </a:rPr>
                        <a:t>x_kr</a:t>
                      </a:r>
                      <a:endParaRPr lang="ru-RU" sz="2400" b="1" kern="1200" dirty="0">
                        <a:solidFill>
                          <a:srgbClr val="28516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124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 dirty="0">
                          <a:solidFill>
                            <a:srgbClr val="28516A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2400" b="1" kern="1200" dirty="0">
                        <a:solidFill>
                          <a:srgbClr val="28516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ru-RU" sz="2400" kern="1200" dirty="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2400" kern="1200" dirty="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2400" kern="1200" dirty="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083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 dirty="0">
                          <a:solidFill>
                            <a:srgbClr val="28516A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ru-RU" sz="2400" b="1" kern="1200" dirty="0">
                        <a:solidFill>
                          <a:srgbClr val="28516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2400" kern="1200" dirty="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ru-RU" sz="2400" kern="1200" dirty="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2400" kern="1200" dirty="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372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2400" b="1" kern="1200" dirty="0">
                          <a:solidFill>
                            <a:srgbClr val="28516A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2400" kern="1200" dirty="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2400" kern="1200" dirty="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ru-RU" sz="2400" kern="1200" dirty="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883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 dirty="0">
                          <a:solidFill>
                            <a:srgbClr val="28516A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ru-RU" sz="2400" b="1" kern="1200" dirty="0">
                        <a:solidFill>
                          <a:srgbClr val="28516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2400" kern="1200" dirty="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2400" kern="1200" dirty="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2400" kern="1200" dirty="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059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rgbClr val="28516A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ru-RU" sz="2400" b="1" kern="1200" dirty="0">
                        <a:solidFill>
                          <a:srgbClr val="28516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2400" kern="1200" dirty="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ru-RU" sz="2400" kern="1200" dirty="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2400" kern="1200" dirty="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10076"/>
                  </a:ext>
                </a:extLst>
              </a:tr>
            </a:tbl>
          </a:graphicData>
        </a:graphic>
      </p:graphicFrame>
      <p:sp>
        <p:nvSpPr>
          <p:cNvPr id="18" name="Arrow">
            <a:extLst>
              <a:ext uri="{FF2B5EF4-FFF2-40B4-BE49-F238E27FC236}">
                <a16:creationId xmlns:a16="http://schemas.microsoft.com/office/drawing/2014/main" id="{6C6EE119-6056-472D-8359-2B7E2B4CB7F3}"/>
              </a:ext>
            </a:extLst>
          </p:cNvPr>
          <p:cNvSpPr/>
          <p:nvPr/>
        </p:nvSpPr>
        <p:spPr>
          <a:xfrm>
            <a:off x="3461346" y="3249659"/>
            <a:ext cx="750614" cy="247901"/>
          </a:xfrm>
          <a:prstGeom prst="rightArrow">
            <a:avLst>
              <a:gd name="adj1" fmla="val 36848"/>
              <a:gd name="adj2" fmla="val 66277"/>
            </a:avLst>
          </a:prstGeom>
          <a:solidFill>
            <a:srgbClr val="28516A"/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94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ковариации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CA3760-7D21-1D49-B98B-A695C0F8463A}"/>
                  </a:ext>
                </a:extLst>
              </p:cNvPr>
              <p:cNvSpPr txBox="1"/>
              <p:nvPr/>
            </p:nvSpPr>
            <p:spPr>
              <a:xfrm>
                <a:off x="612000" y="1260000"/>
                <a:ext cx="7992888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i="1" dirty="0">
                    <a:solidFill>
                      <a:srgbClr val="28516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ru-RU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459A4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CA3760-7D21-1D49-B98B-A695C0F84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7992888" cy="3785652"/>
              </a:xfrm>
              <a:prstGeom prst="rect">
                <a:avLst/>
              </a:prstGeom>
              <a:blipFill>
                <a:blip r:embed="rId4"/>
                <a:stretch>
                  <a:fillRect l="-991" t="-4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7">
                <a:extLst>
                  <a:ext uri="{FF2B5EF4-FFF2-40B4-BE49-F238E27FC236}">
                    <a16:creationId xmlns:a16="http://schemas.microsoft.com/office/drawing/2014/main" id="{19484A2D-373D-1F40-A62A-C0CC4C563CFA}"/>
                  </a:ext>
                </a:extLst>
              </p:cNvPr>
              <p:cNvSpPr/>
              <p:nvPr/>
            </p:nvSpPr>
            <p:spPr>
              <a:xfrm>
                <a:off x="612000" y="720000"/>
                <a:ext cx="42825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ru-RU" sz="2400" b="0" i="1" smtClean="0">
                          <a:solidFill>
                            <a:srgbClr val="5C5B5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444444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7">
                <a:extLst>
                  <a:ext uri="{FF2B5EF4-FFF2-40B4-BE49-F238E27FC236}">
                    <a16:creationId xmlns:a16="http://schemas.microsoft.com/office/drawing/2014/main" id="{19484A2D-373D-1F40-A62A-C0CC4C563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4282583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8">
                <a:extLst>
                  <a:ext uri="{FF2B5EF4-FFF2-40B4-BE49-F238E27FC236}">
                    <a16:creationId xmlns:a16="http://schemas.microsoft.com/office/drawing/2014/main" id="{37949704-0C15-2544-8FA4-D8D886B6EE39}"/>
                  </a:ext>
                </a:extLst>
              </p:cNvPr>
              <p:cNvSpPr/>
              <p:nvPr/>
            </p:nvSpPr>
            <p:spPr>
              <a:xfrm>
                <a:off x="5076056" y="720000"/>
                <a:ext cx="2239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sz="2400" b="0" i="1" smtClean="0">
                          <a:solidFill>
                            <a:srgbClr val="5C5B5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444444"/>
                          </a:solidFill>
                          <a:latin typeface="Cambria Math" panose="02040503050406030204" pitchFamily="18" charset="0"/>
                        </a:rPr>
                        <m:t>константа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8">
                <a:extLst>
                  <a:ext uri="{FF2B5EF4-FFF2-40B4-BE49-F238E27FC236}">
                    <a16:creationId xmlns:a16="http://schemas.microsoft.com/office/drawing/2014/main" id="{37949704-0C15-2544-8FA4-D8D886B6EE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720000"/>
                <a:ext cx="223978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1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Бинарное кодирование (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One Hot Encoding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3888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en-US" sz="2400" b="1" dirty="0">
                <a:solidFill>
                  <a:srgbClr val="28516A"/>
                </a:solidFill>
              </a:rPr>
              <a:t>Dummy</a:t>
            </a:r>
            <a:r>
              <a:rPr lang="ru-RU" sz="2400" b="1" dirty="0">
                <a:solidFill>
                  <a:srgbClr val="28516A"/>
                </a:solidFill>
              </a:rPr>
              <a:t>-ловушка –</a:t>
            </a:r>
            <a:r>
              <a:rPr lang="ru-RU" sz="2400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444444"/>
                </a:solidFill>
              </a:rPr>
              <a:t>ситуация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когда мы закодировали категориальную переменную набором столбцов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которые в сумме дают колонку из единиц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b="1" dirty="0">
              <a:solidFill>
                <a:srgbClr val="28516A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1F068F-C3B8-CF45-9FC6-254E52BB9D8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8000"/>
          </a:blip>
          <a:stretch>
            <a:fillRect/>
          </a:stretch>
        </p:blipFill>
        <p:spPr>
          <a:xfrm>
            <a:off x="2627784" y="3726034"/>
            <a:ext cx="2382955" cy="2567094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B55257FC-1942-473A-A251-75DC37933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384386"/>
              </p:ext>
            </p:extLst>
          </p:nvPr>
        </p:nvGraphicFramePr>
        <p:xfrm>
          <a:off x="971600" y="2125960"/>
          <a:ext cx="1800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493784547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67006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2400" b="1">
                        <a:solidFill>
                          <a:srgbClr val="5C5B5C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rgbClr val="28516A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ru-RU" sz="2400" b="1" kern="1200" dirty="0">
                        <a:solidFill>
                          <a:srgbClr val="28516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124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28516A"/>
                          </a:solidFill>
                        </a:rPr>
                        <a:t>0</a:t>
                      </a:r>
                      <a:endParaRPr lang="ru-RU" sz="2400" b="1" dirty="0">
                        <a:solidFill>
                          <a:srgbClr val="28516A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444444"/>
                          </a:solidFill>
                        </a:rPr>
                        <a:t>Испания</a:t>
                      </a: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083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rgbClr val="28516A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ru-RU" sz="2400" b="1" kern="1200" dirty="0">
                        <a:solidFill>
                          <a:srgbClr val="28516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2400" kern="1200" dirty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Дача</a:t>
                      </a: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372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b="1" kern="1200" dirty="0">
                          <a:solidFill>
                            <a:srgbClr val="28516A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2400" kern="1200" dirty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Крым</a:t>
                      </a: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883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rgbClr val="28516A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ru-RU" sz="2400" b="1" kern="1200" dirty="0">
                        <a:solidFill>
                          <a:srgbClr val="28516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1" kern="1200" dirty="0">
                          <a:solidFill>
                            <a:srgbClr val="28516A"/>
                          </a:solidFill>
                          <a:latin typeface="+mn-lt"/>
                          <a:ea typeface="+mn-ea"/>
                          <a:cs typeface="+mn-cs"/>
                        </a:rPr>
                        <a:t>Крым</a:t>
                      </a: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65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rgbClr val="28516A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ru-RU" sz="2400" b="1" kern="1200" dirty="0">
                        <a:solidFill>
                          <a:srgbClr val="28516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2400" kern="1200" dirty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Дача</a:t>
                      </a: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10076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19AD32E-ED97-42F4-9C60-416C4D6E4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765839"/>
              </p:ext>
            </p:extLst>
          </p:nvPr>
        </p:nvGraphicFramePr>
        <p:xfrm>
          <a:off x="4968882" y="2125960"/>
          <a:ext cx="3635566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365">
                  <a:extLst>
                    <a:ext uri="{9D8B030D-6E8A-4147-A177-3AD203B41FA5}">
                      <a16:colId xmlns:a16="http://schemas.microsoft.com/office/drawing/2014/main" val="1493784547"/>
                    </a:ext>
                  </a:extLst>
                </a:gridCol>
                <a:gridCol w="908848">
                  <a:extLst>
                    <a:ext uri="{9D8B030D-6E8A-4147-A177-3AD203B41FA5}">
                      <a16:colId xmlns:a16="http://schemas.microsoft.com/office/drawing/2014/main" val="267006005"/>
                    </a:ext>
                  </a:extLst>
                </a:gridCol>
                <a:gridCol w="999734">
                  <a:extLst>
                    <a:ext uri="{9D8B030D-6E8A-4147-A177-3AD203B41FA5}">
                      <a16:colId xmlns:a16="http://schemas.microsoft.com/office/drawing/2014/main" val="4052917565"/>
                    </a:ext>
                  </a:extLst>
                </a:gridCol>
                <a:gridCol w="1090619">
                  <a:extLst>
                    <a:ext uri="{9D8B030D-6E8A-4147-A177-3AD203B41FA5}">
                      <a16:colId xmlns:a16="http://schemas.microsoft.com/office/drawing/2014/main" val="161283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2400" b="1">
                        <a:solidFill>
                          <a:srgbClr val="5C5B5C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err="1">
                          <a:solidFill>
                            <a:srgbClr val="28516A"/>
                          </a:solidFill>
                          <a:latin typeface="+mn-lt"/>
                          <a:ea typeface="+mn-ea"/>
                          <a:cs typeface="+mn-cs"/>
                        </a:rPr>
                        <a:t>x_isp</a:t>
                      </a:r>
                      <a:endParaRPr lang="ru-RU" sz="2400" b="1" kern="1200" dirty="0">
                        <a:solidFill>
                          <a:srgbClr val="28516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 err="1">
                          <a:solidFill>
                            <a:srgbClr val="28516A"/>
                          </a:solidFill>
                          <a:latin typeface="+mn-lt"/>
                          <a:ea typeface="+mn-ea"/>
                          <a:cs typeface="+mn-cs"/>
                        </a:rPr>
                        <a:t>x_da</a:t>
                      </a:r>
                      <a:endParaRPr lang="ru-RU" sz="2400" b="1" kern="1200" dirty="0">
                        <a:solidFill>
                          <a:srgbClr val="28516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 err="1">
                          <a:solidFill>
                            <a:srgbClr val="28516A"/>
                          </a:solidFill>
                          <a:latin typeface="+mn-lt"/>
                          <a:ea typeface="+mn-ea"/>
                          <a:cs typeface="+mn-cs"/>
                        </a:rPr>
                        <a:t>x_kr</a:t>
                      </a:r>
                      <a:endParaRPr lang="ru-RU" sz="2400" b="1" kern="1200" dirty="0">
                        <a:solidFill>
                          <a:srgbClr val="28516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124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rgbClr val="28516A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2400" b="1" kern="1200" dirty="0">
                        <a:solidFill>
                          <a:srgbClr val="28516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ru-RU" sz="2400" kern="1200" dirty="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2400" kern="1200" dirty="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444444"/>
                          </a:solidFill>
                        </a:rPr>
                        <a:t>0</a:t>
                      </a:r>
                      <a:endParaRPr lang="ru-RU" sz="2400" dirty="0">
                        <a:solidFill>
                          <a:srgbClr val="444444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083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rgbClr val="28516A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ru-RU" sz="2400" b="1" kern="1200" dirty="0">
                        <a:solidFill>
                          <a:srgbClr val="28516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2400" kern="1200" dirty="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ru-RU" sz="2400" kern="1200" dirty="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444444"/>
                          </a:solidFill>
                        </a:rPr>
                        <a:t>0</a:t>
                      </a:r>
                      <a:endParaRPr lang="ru-RU" sz="2400" dirty="0">
                        <a:solidFill>
                          <a:srgbClr val="444444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372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b="1" kern="1200" dirty="0">
                          <a:solidFill>
                            <a:srgbClr val="28516A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2400" kern="1200" dirty="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2400" kern="1200" dirty="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5C5B5C"/>
                          </a:solidFill>
                        </a:rPr>
                        <a:t>1</a:t>
                      </a:r>
                      <a:endParaRPr lang="ru-RU" sz="2400" dirty="0">
                        <a:solidFill>
                          <a:srgbClr val="5C5B5C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883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rgbClr val="28516A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ru-RU" sz="2400" b="1" kern="1200" dirty="0">
                        <a:solidFill>
                          <a:srgbClr val="28516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2400" kern="1200" dirty="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2400" kern="1200" dirty="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1" kern="1200" dirty="0">
                          <a:solidFill>
                            <a:srgbClr val="28516A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059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rgbClr val="28516A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ru-RU" sz="2400" b="1" kern="1200" dirty="0">
                        <a:solidFill>
                          <a:srgbClr val="28516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2400" kern="1200" dirty="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ru-RU" sz="2400" kern="1200" dirty="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444444"/>
                          </a:solidFill>
                        </a:rPr>
                        <a:t>0</a:t>
                      </a:r>
                      <a:endParaRPr lang="ru-RU" sz="2400" dirty="0">
                        <a:solidFill>
                          <a:srgbClr val="444444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5B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10076"/>
                  </a:ext>
                </a:extLst>
              </a:tr>
            </a:tbl>
          </a:graphicData>
        </a:graphic>
      </p:graphicFrame>
      <p:sp>
        <p:nvSpPr>
          <p:cNvPr id="5" name="Arrow">
            <a:extLst>
              <a:ext uri="{FF2B5EF4-FFF2-40B4-BE49-F238E27FC236}">
                <a16:creationId xmlns:a16="http://schemas.microsoft.com/office/drawing/2014/main" id="{4FBD404C-8BC0-4F70-A6FB-04D0A9818F12}"/>
              </a:ext>
            </a:extLst>
          </p:cNvPr>
          <p:cNvSpPr/>
          <p:nvPr/>
        </p:nvSpPr>
        <p:spPr>
          <a:xfrm>
            <a:off x="3461346" y="3249659"/>
            <a:ext cx="750614" cy="247901"/>
          </a:xfrm>
          <a:prstGeom prst="rightArrow">
            <a:avLst>
              <a:gd name="adj1" fmla="val 36848"/>
              <a:gd name="adj2" fmla="val 66277"/>
            </a:avLst>
          </a:prstGeom>
          <a:solidFill>
            <a:srgbClr val="28516A"/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F7B71A-F231-394B-A594-FB9871512608}"/>
              </a:ext>
            </a:extLst>
          </p:cNvPr>
          <p:cNvSpPr txBox="1"/>
          <p:nvPr/>
        </p:nvSpPr>
        <p:spPr>
          <a:xfrm>
            <a:off x="395536" y="5993062"/>
            <a:ext cx="2467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Персонаж фильма «Звездные войны»</a:t>
            </a:r>
            <a:br>
              <a:rPr lang="ru-RU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Автор Джордж Лукас</a:t>
            </a:r>
            <a:endParaRPr lang="en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5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Бинарное кодирование (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One Hot Encoding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3888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en-US" sz="2400" b="1" dirty="0">
                <a:solidFill>
                  <a:srgbClr val="28516A"/>
                </a:solidFill>
              </a:rPr>
              <a:t>Dummy</a:t>
            </a:r>
            <a:r>
              <a:rPr lang="ru-RU" sz="2400" b="1" dirty="0">
                <a:solidFill>
                  <a:srgbClr val="28516A"/>
                </a:solidFill>
              </a:rPr>
              <a:t>-ловушка –</a:t>
            </a:r>
            <a:r>
              <a:rPr lang="ru-RU" sz="2400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444444"/>
                </a:solidFill>
              </a:rPr>
              <a:t>ситуация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когда мы закодировали категориальную переменную набором столбцов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которые в сумме дают колонку из единиц</a:t>
            </a:r>
            <a:endParaRPr lang="en-US" sz="2400" dirty="0">
              <a:solidFill>
                <a:srgbClr val="444444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29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Бинарное кодирование (</a:t>
            </a:r>
            <a:r>
              <a:rPr lang="en-US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One Hot Encoding</a:t>
            </a:r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3888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en-US" sz="2400" b="1" dirty="0">
                <a:solidFill>
                  <a:srgbClr val="28516A"/>
                </a:solidFill>
              </a:rPr>
              <a:t>Dummy</a:t>
            </a:r>
            <a:r>
              <a:rPr lang="ru-RU" sz="2400" b="1" dirty="0">
                <a:solidFill>
                  <a:srgbClr val="28516A"/>
                </a:solidFill>
              </a:rPr>
              <a:t>-ловушка –</a:t>
            </a:r>
            <a:r>
              <a:rPr lang="ru-RU" sz="2400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444444"/>
                </a:solidFill>
              </a:rPr>
              <a:t>ситуация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когда мы закодировали категориальную переменную набором столбцов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которые в сумме дают колонку из единиц</a:t>
            </a:r>
            <a:endParaRPr lang="en-US" sz="2400" dirty="0">
              <a:solidFill>
                <a:srgbClr val="444444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Ловушка состоит в том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что из-за нашей обработки</a:t>
            </a:r>
            <a:r>
              <a:rPr lang="en-US" sz="2400" dirty="0">
                <a:solidFill>
                  <a:srgbClr val="444444"/>
                </a:solidFill>
              </a:rPr>
              <a:t>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в данных между столбцами возникает линейная зависимость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некоторые методы из-за этого некорректно работают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ru-RU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56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Особенности бинарного кодирования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064896" cy="4464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Создаём много дополнительных колонок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с этим связано проклятье размерности (дальше будем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о нём говорить)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en-US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64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Особенности бинарного кодирования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064896" cy="4464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Создаём много дополнительных колонок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с этим связано проклятье размерности (дальше будем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о нём говорить)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Редкие категории нужно объединять в категорию </a:t>
            </a:r>
            <a:r>
              <a:rPr lang="en-US" sz="2400" dirty="0">
                <a:solidFill>
                  <a:srgbClr val="444444"/>
                </a:solidFill>
              </a:rPr>
              <a:t>“</a:t>
            </a:r>
            <a:r>
              <a:rPr lang="ru-RU" sz="2400" dirty="0">
                <a:solidFill>
                  <a:srgbClr val="444444"/>
                </a:solidFill>
              </a:rPr>
              <a:t>другое</a:t>
            </a:r>
            <a:r>
              <a:rPr lang="en-US" sz="2400" dirty="0">
                <a:solidFill>
                  <a:srgbClr val="444444"/>
                </a:solidFill>
              </a:rPr>
              <a:t>”</a:t>
            </a:r>
            <a:endParaRPr lang="ru-RU" sz="2400" dirty="0">
              <a:solidFill>
                <a:srgbClr val="444444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en-US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27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Особенности бинарного кодирования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064896" cy="4464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Создаём много дополнительных колонок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с этим связано проклятье размерности (дальше будем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о нём говорить)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Редкие категории нужно объединять в категорию </a:t>
            </a:r>
            <a:r>
              <a:rPr lang="en-US" sz="2400" dirty="0">
                <a:solidFill>
                  <a:srgbClr val="444444"/>
                </a:solidFill>
              </a:rPr>
              <a:t>“</a:t>
            </a:r>
            <a:r>
              <a:rPr lang="ru-RU" sz="2400" dirty="0">
                <a:solidFill>
                  <a:srgbClr val="444444"/>
                </a:solidFill>
              </a:rPr>
              <a:t>другое</a:t>
            </a:r>
            <a:r>
              <a:rPr lang="en-US" sz="2400" dirty="0">
                <a:solidFill>
                  <a:srgbClr val="444444"/>
                </a:solidFill>
              </a:rPr>
              <a:t>”</a:t>
            </a:r>
            <a:endParaRPr lang="ru-RU" sz="2400" dirty="0">
              <a:solidFill>
                <a:srgbClr val="444444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Если признак начал принимать новое значение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мы его будем игнорировать </a:t>
            </a:r>
            <a:endParaRPr lang="en-US" sz="2400" dirty="0">
              <a:solidFill>
                <a:srgbClr val="444444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en-US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16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Особенности бинарного кодирования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064896" cy="4464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Создаём много дополнительных колонок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с этим связано проклятье размерности (дальше будем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о нём говорить)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Редкие категории нужно объединять в категорию </a:t>
            </a:r>
            <a:r>
              <a:rPr lang="en-US" sz="2400" dirty="0">
                <a:solidFill>
                  <a:srgbClr val="444444"/>
                </a:solidFill>
              </a:rPr>
              <a:t>“</a:t>
            </a:r>
            <a:r>
              <a:rPr lang="ru-RU" sz="2400" dirty="0">
                <a:solidFill>
                  <a:srgbClr val="444444"/>
                </a:solidFill>
              </a:rPr>
              <a:t>другое</a:t>
            </a:r>
            <a:r>
              <a:rPr lang="en-US" sz="2400" dirty="0">
                <a:solidFill>
                  <a:srgbClr val="444444"/>
                </a:solidFill>
              </a:rPr>
              <a:t>”</a:t>
            </a:r>
            <a:endParaRPr lang="ru-RU" sz="2400" dirty="0">
              <a:solidFill>
                <a:srgbClr val="444444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Если признак начал принимать новое значение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мы его будем игнорировать </a:t>
            </a:r>
            <a:endParaRPr lang="en-US" sz="2400" dirty="0">
              <a:solidFill>
                <a:srgbClr val="444444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Пропуски можно рассматривать как отдельную категорию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их можно не заполнять </a:t>
            </a:r>
            <a:endParaRPr lang="en-US" sz="2400" dirty="0">
              <a:solidFill>
                <a:srgbClr val="444444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en-US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01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Особенности бинарного кодирования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064896" cy="4464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Создаём много дополнительных колонок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с этим связано проклятье размерности (дальше будем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о нём говорить)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Редкие категории нужно объединять в категорию </a:t>
            </a:r>
            <a:r>
              <a:rPr lang="en-US" sz="2400" dirty="0">
                <a:solidFill>
                  <a:srgbClr val="444444"/>
                </a:solidFill>
              </a:rPr>
              <a:t>“</a:t>
            </a:r>
            <a:r>
              <a:rPr lang="ru-RU" sz="2400" dirty="0">
                <a:solidFill>
                  <a:srgbClr val="444444"/>
                </a:solidFill>
              </a:rPr>
              <a:t>другое</a:t>
            </a:r>
            <a:r>
              <a:rPr lang="en-US" sz="2400" dirty="0">
                <a:solidFill>
                  <a:srgbClr val="444444"/>
                </a:solidFill>
              </a:rPr>
              <a:t>”</a:t>
            </a:r>
            <a:endParaRPr lang="ru-RU" sz="2400" dirty="0">
              <a:solidFill>
                <a:srgbClr val="444444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Если признак начал принимать новое значение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мы его будем игнорировать </a:t>
            </a:r>
            <a:endParaRPr lang="en-US" sz="2400" dirty="0">
              <a:solidFill>
                <a:srgbClr val="444444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Пропуски можно рассматривать как отдельную категорию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их можно не заполнять </a:t>
            </a:r>
            <a:endParaRPr lang="en-US" sz="2400" dirty="0">
              <a:solidFill>
                <a:srgbClr val="444444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Можно попасть в </a:t>
            </a:r>
            <a:r>
              <a:rPr lang="en-US" sz="2400" dirty="0">
                <a:solidFill>
                  <a:srgbClr val="444444"/>
                </a:solidFill>
              </a:rPr>
              <a:t>dummy-</a:t>
            </a:r>
            <a:r>
              <a:rPr lang="ru-RU" sz="2400" dirty="0">
                <a:solidFill>
                  <a:srgbClr val="444444"/>
                </a:solidFill>
              </a:rPr>
              <a:t>ловушку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endParaRPr lang="en-US" sz="2400" dirty="0">
              <a:solidFill>
                <a:srgbClr val="5C5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18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29523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Разный масштаб измерений может приводить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к проблемам</a:t>
            </a:r>
          </a:p>
        </p:txBody>
      </p:sp>
    </p:spTree>
    <p:extLst>
      <p:ext uri="{BB962C8B-B14F-4D97-AF65-F5344CB8AC3E}">
        <p14:creationId xmlns:p14="http://schemas.microsoft.com/office/powerpoint/2010/main" val="178997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itchFamily="34" charset="0"/>
                <a:cs typeface="Times New Roman" pitchFamily="18" charset="0"/>
              </a:rPr>
              <a:t>Резюме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29523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Разный масштаб измерений может приводить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к проблемам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Категориальные признаки чаще всего нельзя использовать напрямую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один из способов работы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с ними – бинарное кодирование </a:t>
            </a:r>
            <a:r>
              <a:rPr lang="en-US" sz="2400" dirty="0">
                <a:solidFill>
                  <a:srgbClr val="444444"/>
                </a:solidFill>
              </a:rPr>
              <a:t>(OHE)</a:t>
            </a:r>
          </a:p>
        </p:txBody>
      </p:sp>
    </p:spTree>
    <p:extLst>
      <p:ext uri="{BB962C8B-B14F-4D97-AF65-F5344CB8AC3E}">
        <p14:creationId xmlns:p14="http://schemas.microsoft.com/office/powerpoint/2010/main" val="329865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ковариации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CA3760-7D21-1D49-B98B-A695C0F8463A}"/>
                  </a:ext>
                </a:extLst>
              </p:cNvPr>
              <p:cNvSpPr txBox="1"/>
              <p:nvPr/>
            </p:nvSpPr>
            <p:spPr>
              <a:xfrm>
                <a:off x="612000" y="1260000"/>
                <a:ext cx="7992888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i="1" dirty="0">
                    <a:solidFill>
                      <a:srgbClr val="28516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CA3760-7D21-1D49-B98B-A695C0F84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7992888" cy="4154984"/>
              </a:xfrm>
              <a:prstGeom prst="rect">
                <a:avLst/>
              </a:prstGeom>
              <a:blipFill>
                <a:blip r:embed="rId4"/>
                <a:stretch>
                  <a:fillRect l="-991" t="-441" b="-22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7">
                <a:extLst>
                  <a:ext uri="{FF2B5EF4-FFF2-40B4-BE49-F238E27FC236}">
                    <a16:creationId xmlns:a16="http://schemas.microsoft.com/office/drawing/2014/main" id="{96F9D48B-FF68-CC47-8450-2D42178CF7DA}"/>
                  </a:ext>
                </a:extLst>
              </p:cNvPr>
              <p:cNvSpPr/>
              <p:nvPr/>
            </p:nvSpPr>
            <p:spPr>
              <a:xfrm>
                <a:off x="612000" y="720000"/>
                <a:ext cx="42825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ru-RU" sz="2400" b="0" i="1" smtClean="0">
                          <a:solidFill>
                            <a:srgbClr val="5C5B5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444444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7">
                <a:extLst>
                  <a:ext uri="{FF2B5EF4-FFF2-40B4-BE49-F238E27FC236}">
                    <a16:creationId xmlns:a16="http://schemas.microsoft.com/office/drawing/2014/main" id="{96F9D48B-FF68-CC47-8450-2D42178CF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4282583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8">
                <a:extLst>
                  <a:ext uri="{FF2B5EF4-FFF2-40B4-BE49-F238E27FC236}">
                    <a16:creationId xmlns:a16="http://schemas.microsoft.com/office/drawing/2014/main" id="{3BEE43BE-66F2-734B-A805-AB0900156261}"/>
                  </a:ext>
                </a:extLst>
              </p:cNvPr>
              <p:cNvSpPr/>
              <p:nvPr/>
            </p:nvSpPr>
            <p:spPr>
              <a:xfrm>
                <a:off x="5076056" y="720000"/>
                <a:ext cx="2239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sz="2400" b="0" i="1" smtClean="0">
                          <a:solidFill>
                            <a:srgbClr val="5C5B5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444444"/>
                          </a:solidFill>
                          <a:latin typeface="Cambria Math" panose="02040503050406030204" pitchFamily="18" charset="0"/>
                        </a:rPr>
                        <m:t>константа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8">
                <a:extLst>
                  <a:ext uri="{FF2B5EF4-FFF2-40B4-BE49-F238E27FC236}">
                    <a16:creationId xmlns:a16="http://schemas.microsoft.com/office/drawing/2014/main" id="{3BEE43BE-66F2-734B-A805-AB09001562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720000"/>
                <a:ext cx="223978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20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ковариации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CA3760-7D21-1D49-B98B-A695C0F8463A}"/>
              </a:ext>
            </a:extLst>
          </p:cNvPr>
          <p:cNvSpPr txBox="1"/>
          <p:nvPr/>
        </p:nvSpPr>
        <p:spPr>
          <a:xfrm>
            <a:off x="612000" y="1260000"/>
            <a:ext cx="7992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28516A"/>
              </a:buClr>
              <a:buFont typeface="+mj-lt"/>
              <a:buAutoNum type="arabicPeriod" startAt="7"/>
            </a:pPr>
            <a:r>
              <a:rPr lang="ru-RU" sz="2400" b="0" dirty="0">
                <a:solidFill>
                  <a:srgbClr val="444444"/>
                </a:solidFill>
                <a:ea typeface="Cambria Math" panose="02040503050406030204" pitchFamily="18" charset="0"/>
              </a:rPr>
              <a:t>Если случайные величины независимы</a:t>
            </a:r>
            <a:r>
              <a:rPr lang="en-US" sz="2400" b="0" dirty="0">
                <a:solidFill>
                  <a:srgbClr val="444444"/>
                </a:solidFill>
                <a:ea typeface="Cambria Math" panose="02040503050406030204" pitchFamily="18" charset="0"/>
              </a:rPr>
              <a:t>,</a:t>
            </a:r>
          </a:p>
          <a:p>
            <a:pPr marL="457200" indent="-457200">
              <a:buClr>
                <a:srgbClr val="2459A4"/>
              </a:buClr>
              <a:buFont typeface="+mj-lt"/>
              <a:buAutoNum type="arabicPeriod" startAt="7"/>
            </a:pPr>
            <a:endParaRPr lang="en-US" sz="2400" dirty="0">
              <a:solidFill>
                <a:srgbClr val="5C5B5C"/>
              </a:solidFill>
              <a:latin typeface="Myriad Pro" panose="020B0503030403020204" pitchFamily="34" charset="0"/>
              <a:ea typeface="Cambria Math" panose="02040503050406030204" pitchFamily="18" charset="0"/>
            </a:endParaRPr>
          </a:p>
          <a:p>
            <a:pPr marL="457200" indent="-457200">
              <a:buClr>
                <a:srgbClr val="2459A4"/>
              </a:buClr>
              <a:buFont typeface="+mj-lt"/>
              <a:buAutoNum type="arabicPeriod" startAt="7"/>
            </a:pPr>
            <a:endParaRPr lang="ru-RU" sz="2400" dirty="0">
              <a:solidFill>
                <a:srgbClr val="2459A4"/>
              </a:solidFill>
              <a:latin typeface="Myriad Pro" panose="020B0503030403020204" pitchFamily="34" charset="0"/>
            </a:endParaRPr>
          </a:p>
          <a:p>
            <a:pPr>
              <a:buClr>
                <a:srgbClr val="2459A4"/>
              </a:buClr>
            </a:pPr>
            <a:endParaRPr lang="en-US" sz="2400" dirty="0">
              <a:solidFill>
                <a:srgbClr val="2459A4"/>
              </a:solidFill>
              <a:latin typeface="Myriad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0E9775-914A-491E-BDD8-0C4B31FF6234}"/>
                  </a:ext>
                </a:extLst>
              </p:cNvPr>
              <p:cNvSpPr txBox="1"/>
              <p:nvPr/>
            </p:nvSpPr>
            <p:spPr>
              <a:xfrm>
                <a:off x="3636080" y="1874584"/>
                <a:ext cx="18718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0E9775-914A-491E-BDD8-0C4B31FF6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080" y="1874584"/>
                <a:ext cx="1871840" cy="369332"/>
              </a:xfrm>
              <a:prstGeom prst="rect">
                <a:avLst/>
              </a:prstGeom>
              <a:blipFill>
                <a:blip r:embed="rId6"/>
                <a:stretch>
                  <a:fillRect l="-5195" r="-4870"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7">
                <a:extLst>
                  <a:ext uri="{FF2B5EF4-FFF2-40B4-BE49-F238E27FC236}">
                    <a16:creationId xmlns:a16="http://schemas.microsoft.com/office/drawing/2014/main" id="{91625ACB-A4C6-034A-BDCE-5F3A419C2E87}"/>
                  </a:ext>
                </a:extLst>
              </p:cNvPr>
              <p:cNvSpPr/>
              <p:nvPr/>
            </p:nvSpPr>
            <p:spPr>
              <a:xfrm>
                <a:off x="612000" y="720000"/>
                <a:ext cx="42825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ru-RU" sz="2400" b="0" i="1" smtClean="0">
                          <a:solidFill>
                            <a:srgbClr val="5C5B5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444444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7">
                <a:extLst>
                  <a:ext uri="{FF2B5EF4-FFF2-40B4-BE49-F238E27FC236}">
                    <a16:creationId xmlns:a16="http://schemas.microsoft.com/office/drawing/2014/main" id="{91625ACB-A4C6-034A-BDCE-5F3A419C2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4282583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0BB77EF3-3914-1E43-9EB1-DB5A8807895B}"/>
                  </a:ext>
                </a:extLst>
              </p:cNvPr>
              <p:cNvSpPr/>
              <p:nvPr/>
            </p:nvSpPr>
            <p:spPr>
              <a:xfrm>
                <a:off x="5076056" y="720000"/>
                <a:ext cx="2239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sz="2400" b="0" i="1" smtClean="0">
                          <a:solidFill>
                            <a:srgbClr val="5C5B5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444444"/>
                          </a:solidFill>
                          <a:latin typeface="Cambria Math" panose="02040503050406030204" pitchFamily="18" charset="0"/>
                        </a:rPr>
                        <m:t>константа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0BB77EF3-3914-1E43-9EB1-DB5A88078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720000"/>
                <a:ext cx="223978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01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ковариации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CA3760-7D21-1D49-B98B-A695C0F8463A}"/>
              </a:ext>
            </a:extLst>
          </p:cNvPr>
          <p:cNvSpPr txBox="1"/>
          <p:nvPr/>
        </p:nvSpPr>
        <p:spPr>
          <a:xfrm>
            <a:off x="612000" y="1260000"/>
            <a:ext cx="7992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28516A"/>
              </a:buClr>
              <a:buFont typeface="+mj-lt"/>
              <a:buAutoNum type="arabicPeriod" startAt="7"/>
            </a:pPr>
            <a:r>
              <a:rPr lang="ru-RU" sz="2400" dirty="0">
                <a:solidFill>
                  <a:srgbClr val="444444"/>
                </a:solidFill>
                <a:ea typeface="Cambria Math" panose="02040503050406030204" pitchFamily="18" charset="0"/>
              </a:rPr>
              <a:t>Если случайные величины независимы</a:t>
            </a:r>
            <a:r>
              <a:rPr lang="en-US" sz="2400" dirty="0">
                <a:solidFill>
                  <a:srgbClr val="444444"/>
                </a:solidFill>
                <a:ea typeface="Cambria Math" panose="02040503050406030204" pitchFamily="18" charset="0"/>
              </a:rPr>
              <a:t>,</a:t>
            </a:r>
          </a:p>
          <a:p>
            <a:pPr marL="457200" indent="-457200">
              <a:buClr>
                <a:srgbClr val="28516A"/>
              </a:buClr>
              <a:buFont typeface="+mj-lt"/>
              <a:buAutoNum type="arabicPeriod" startAt="7"/>
            </a:pPr>
            <a:endParaRPr lang="en-US" sz="2400" dirty="0">
              <a:solidFill>
                <a:srgbClr val="5C5B5C"/>
              </a:solidFill>
              <a:latin typeface="Myriad Pro" panose="020B0503030403020204" pitchFamily="34" charset="0"/>
              <a:ea typeface="Cambria Math" panose="02040503050406030204" pitchFamily="18" charset="0"/>
            </a:endParaRPr>
          </a:p>
          <a:p>
            <a:pPr marL="457200" indent="-457200">
              <a:buClr>
                <a:srgbClr val="28516A"/>
              </a:buClr>
              <a:buFont typeface="+mj-lt"/>
              <a:buAutoNum type="arabicPeriod" startAt="7"/>
            </a:pPr>
            <a:endParaRPr lang="ru-RU" sz="2400" dirty="0">
              <a:solidFill>
                <a:srgbClr val="2459A4"/>
              </a:solidFill>
              <a:latin typeface="Myriad Pro" panose="020B0503030403020204" pitchFamily="34" charset="0"/>
            </a:endParaRPr>
          </a:p>
          <a:p>
            <a:pPr marL="457200" indent="-457200">
              <a:buClr>
                <a:srgbClr val="28516A"/>
              </a:buClr>
              <a:buFont typeface="+mj-lt"/>
              <a:buAutoNum type="arabicPeriod" startAt="7"/>
            </a:pPr>
            <a:r>
              <a:rPr lang="ru-RU" sz="2400" dirty="0">
                <a:solidFill>
                  <a:srgbClr val="444444"/>
                </a:solidFill>
                <a:latin typeface="Myriad Pro" panose="020B0503030403020204" pitchFamily="34" charset="0"/>
              </a:rPr>
              <a:t>Обратное неверно</a:t>
            </a:r>
            <a:r>
              <a:rPr lang="en-US" sz="2400" dirty="0">
                <a:solidFill>
                  <a:srgbClr val="444444"/>
                </a:solidFill>
                <a:latin typeface="Myriad Pro" panose="020B0503030403020204" pitchFamily="34" charset="0"/>
              </a:rPr>
              <a:t>. </a:t>
            </a:r>
            <a:r>
              <a:rPr lang="ru-RU" sz="2400" dirty="0">
                <a:solidFill>
                  <a:srgbClr val="444444"/>
                </a:solidFill>
                <a:latin typeface="Myriad Pro" panose="020B0503030403020204" pitchFamily="34" charset="0"/>
              </a:rPr>
              <a:t>Если ковариация равна нулю</a:t>
            </a:r>
            <a:r>
              <a:rPr lang="en-US" sz="2400" dirty="0">
                <a:solidFill>
                  <a:srgbClr val="444444"/>
                </a:solidFill>
                <a:latin typeface="Myriad Pro" panose="020B0503030403020204" pitchFamily="34" charset="0"/>
              </a:rPr>
              <a:t>, </a:t>
            </a:r>
            <a:r>
              <a:rPr lang="ru-RU" sz="2400" dirty="0">
                <a:solidFill>
                  <a:srgbClr val="444444"/>
                </a:solidFill>
                <a:latin typeface="Myriad Pro" panose="020B0503030403020204" pitchFamily="34" charset="0"/>
              </a:rPr>
              <a:t>случайные величины могут быть зависимы</a:t>
            </a:r>
            <a:r>
              <a:rPr lang="en-US" sz="2400" dirty="0">
                <a:solidFill>
                  <a:srgbClr val="444444"/>
                </a:solidFill>
                <a:latin typeface="Myriad Pro" panose="020B0503030403020204" pitchFamily="34" charset="0"/>
              </a:rPr>
              <a:t>.</a:t>
            </a:r>
            <a:endParaRPr lang="ru-RU" sz="2400" dirty="0">
              <a:solidFill>
                <a:srgbClr val="444444"/>
              </a:solidFill>
              <a:latin typeface="Myriad Pro" panose="020B0503030403020204" pitchFamily="34" charset="0"/>
            </a:endParaRPr>
          </a:p>
          <a:p>
            <a:pPr marL="457200" indent="-457200">
              <a:buClr>
                <a:srgbClr val="28516A"/>
              </a:buClr>
              <a:buFont typeface="+mj-lt"/>
              <a:buAutoNum type="arabicPeriod" startAt="7"/>
            </a:pPr>
            <a:endParaRPr lang="ru-RU" sz="2400" dirty="0">
              <a:solidFill>
                <a:srgbClr val="5C5B5C"/>
              </a:solidFill>
              <a:latin typeface="Myriad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0E9775-914A-491E-BDD8-0C4B31FF6234}"/>
                  </a:ext>
                </a:extLst>
              </p:cNvPr>
              <p:cNvSpPr txBox="1"/>
              <p:nvPr/>
            </p:nvSpPr>
            <p:spPr>
              <a:xfrm>
                <a:off x="3636080" y="1874584"/>
                <a:ext cx="18718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i="1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0E9775-914A-491E-BDD8-0C4B31FF6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080" y="1874584"/>
                <a:ext cx="1871840" cy="369332"/>
              </a:xfrm>
              <a:prstGeom prst="rect">
                <a:avLst/>
              </a:prstGeom>
              <a:blipFill>
                <a:blip r:embed="rId6"/>
                <a:stretch>
                  <a:fillRect l="-5195" r="-4870"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7">
                <a:extLst>
                  <a:ext uri="{FF2B5EF4-FFF2-40B4-BE49-F238E27FC236}">
                    <a16:creationId xmlns:a16="http://schemas.microsoft.com/office/drawing/2014/main" id="{AF7A25D1-C980-2440-BB7F-0806C21DC3A1}"/>
                  </a:ext>
                </a:extLst>
              </p:cNvPr>
              <p:cNvSpPr/>
              <p:nvPr/>
            </p:nvSpPr>
            <p:spPr>
              <a:xfrm>
                <a:off x="612000" y="720000"/>
                <a:ext cx="42825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ru-RU" sz="2400" b="0" i="1" smtClean="0">
                          <a:solidFill>
                            <a:srgbClr val="5C5B5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444444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7">
                <a:extLst>
                  <a:ext uri="{FF2B5EF4-FFF2-40B4-BE49-F238E27FC236}">
                    <a16:creationId xmlns:a16="http://schemas.microsoft.com/office/drawing/2014/main" id="{AF7A25D1-C980-2440-BB7F-0806C21DC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4282583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3F80E96F-7819-3049-83C6-357BA489D774}"/>
                  </a:ext>
                </a:extLst>
              </p:cNvPr>
              <p:cNvSpPr/>
              <p:nvPr/>
            </p:nvSpPr>
            <p:spPr>
              <a:xfrm>
                <a:off x="5076056" y="720000"/>
                <a:ext cx="2239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sz="2400" b="0" i="1" smtClean="0">
                          <a:solidFill>
                            <a:srgbClr val="5C5B5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444444"/>
                          </a:solidFill>
                          <a:latin typeface="Cambria Math" panose="02040503050406030204" pitchFamily="18" charset="0"/>
                        </a:rPr>
                        <m:t>константа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3F80E96F-7819-3049-83C6-357BA489D7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720000"/>
                <a:ext cx="223978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529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ковариации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CA3760-7D21-1D49-B98B-A695C0F8463A}"/>
                  </a:ext>
                </a:extLst>
              </p:cNvPr>
              <p:cNvSpPr txBox="1"/>
              <p:nvPr/>
            </p:nvSpPr>
            <p:spPr>
              <a:xfrm>
                <a:off x="612000" y="1260000"/>
                <a:ext cx="799288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 startAt="7"/>
                </a:pPr>
                <a:r>
                  <a:rPr lang="ru-RU" sz="2400" dirty="0">
                    <a:solidFill>
                      <a:srgbClr val="444444"/>
                    </a:solidFill>
                    <a:latin typeface="Myriad Pro" panose="020B0503030403020204" pitchFamily="34" charset="0"/>
                  </a:rPr>
                  <a:t>Если случайные величины независимы</a:t>
                </a:r>
                <a:r>
                  <a:rPr lang="en-US" sz="2400" dirty="0">
                    <a:solidFill>
                      <a:srgbClr val="444444"/>
                    </a:solidFill>
                    <a:latin typeface="Myriad Pro" panose="020B0503030403020204" pitchFamily="34" charset="0"/>
                  </a:rPr>
                  <a:t>,</a:t>
                </a:r>
              </a:p>
              <a:p>
                <a:pPr marL="457200" indent="-457200">
                  <a:buClr>
                    <a:srgbClr val="2459A4"/>
                  </a:buClr>
                  <a:buFont typeface="+mj-lt"/>
                  <a:buAutoNum type="arabicPeriod" startAt="7"/>
                </a:pPr>
                <a:endParaRPr lang="en-US" sz="2400" dirty="0">
                  <a:solidFill>
                    <a:srgbClr val="5C5B5C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459A4"/>
                  </a:buClr>
                  <a:buFont typeface="+mj-lt"/>
                  <a:buAutoNum type="arabicPeriod" startAt="7"/>
                </a:pPr>
                <a:endParaRPr lang="ru-RU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 startAt="7"/>
                </a:pPr>
                <a:r>
                  <a:rPr lang="ru-RU" sz="2400" dirty="0">
                    <a:solidFill>
                      <a:srgbClr val="444444"/>
                    </a:solidFill>
                    <a:latin typeface="Myriad Pro" panose="020B0503030403020204" pitchFamily="34" charset="0"/>
                  </a:rPr>
                  <a:t>Обратное неверно</a:t>
                </a:r>
                <a:r>
                  <a:rPr lang="en-US" sz="2400" dirty="0">
                    <a:solidFill>
                      <a:srgbClr val="444444"/>
                    </a:solidFill>
                    <a:latin typeface="Myriad Pro" panose="020B0503030403020204" pitchFamily="34" charset="0"/>
                  </a:rPr>
                  <a:t>. </a:t>
                </a:r>
                <a:r>
                  <a:rPr lang="ru-RU" sz="2400" dirty="0">
                    <a:solidFill>
                      <a:srgbClr val="444444"/>
                    </a:solidFill>
                    <a:latin typeface="Myriad Pro" panose="020B0503030403020204" pitchFamily="34" charset="0"/>
                  </a:rPr>
                  <a:t>Если ковариация равна нулю</a:t>
                </a:r>
                <a:r>
                  <a:rPr lang="en-US" sz="2400" dirty="0">
                    <a:solidFill>
                      <a:srgbClr val="444444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  <a:latin typeface="Myriad Pro" panose="020B0503030403020204" pitchFamily="34" charset="0"/>
                  </a:rPr>
                  <a:t>случайные величины могут быть зависимы</a:t>
                </a:r>
                <a:r>
                  <a:rPr lang="en-US" sz="2400" dirty="0">
                    <a:solidFill>
                      <a:srgbClr val="444444"/>
                    </a:solidFill>
                    <a:latin typeface="Myriad Pro" panose="020B0503030403020204" pitchFamily="34" charset="0"/>
                  </a:rPr>
                  <a:t>.</a:t>
                </a:r>
                <a:endParaRPr lang="ru-RU" sz="2400" dirty="0">
                  <a:solidFill>
                    <a:srgbClr val="444444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 startAt="7"/>
                </a:pPr>
                <a:endParaRPr lang="ru-RU" sz="2400" dirty="0">
                  <a:solidFill>
                    <a:srgbClr val="5C5B5C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 startAt="7"/>
                </a:pPr>
                <a:r>
                  <a:rPr lang="ru-RU" sz="2400" dirty="0">
                    <a:solidFill>
                      <a:srgbClr val="444444"/>
                    </a:solidFill>
                    <a:latin typeface="Myriad Pro" panose="020B0503030403020204" pitchFamily="34" charset="0"/>
                  </a:rPr>
                  <a:t>Если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и 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  <a:latin typeface="Myriad Pro" panose="020B0503030403020204" pitchFamily="34" charset="0"/>
                  </a:rPr>
                  <a:t>зависимы</a:t>
                </a:r>
                <a:r>
                  <a:rPr lang="en-US" sz="2400" dirty="0">
                    <a:solidFill>
                      <a:srgbClr val="444444"/>
                    </a:solidFill>
                    <a:latin typeface="Myriad Pro" panose="020B0503030403020204" pitchFamily="34" charset="0"/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  <a:latin typeface="Myriad Pro" panose="020B0503030403020204" pitchFamily="34" charset="0"/>
                  </a:rPr>
                  <a:t>тогда </a:t>
                </a:r>
                <a:endParaRPr lang="en-US" sz="2400" dirty="0">
                  <a:solidFill>
                    <a:srgbClr val="444444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459A4"/>
                  </a:buClr>
                  <a:buFont typeface="+mj-lt"/>
                  <a:buAutoNum type="arabicPeriod" startAt="7"/>
                </a:pPr>
                <a:endParaRPr lang="en-US" sz="2400" dirty="0">
                  <a:solidFill>
                    <a:srgbClr val="5C5B5C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ru-RU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459A4"/>
                  </a:buClr>
                </a:pPr>
                <a:endParaRPr lang="ru-RU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459A4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CA3760-7D21-1D49-B98B-A695C0F84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0000"/>
                <a:ext cx="7992888" cy="4524315"/>
              </a:xfrm>
              <a:prstGeom prst="rect">
                <a:avLst/>
              </a:prstGeom>
              <a:blipFill>
                <a:blip r:embed="rId4"/>
                <a:stretch>
                  <a:fillRect l="-1220" t="-1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0E9775-914A-491E-BDD8-0C4B31FF6234}"/>
                  </a:ext>
                </a:extLst>
              </p:cNvPr>
              <p:cNvSpPr txBox="1"/>
              <p:nvPr/>
            </p:nvSpPr>
            <p:spPr>
              <a:xfrm>
                <a:off x="3636080" y="1874584"/>
                <a:ext cx="18718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2459A4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0E9775-914A-491E-BDD8-0C4B31FF6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080" y="1874584"/>
                <a:ext cx="1871840" cy="369332"/>
              </a:xfrm>
              <a:prstGeom prst="rect">
                <a:avLst/>
              </a:prstGeom>
              <a:blipFill>
                <a:blip r:embed="rId7"/>
                <a:stretch>
                  <a:fillRect l="-5195" r="-4870"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7">
                <a:extLst>
                  <a:ext uri="{FF2B5EF4-FFF2-40B4-BE49-F238E27FC236}">
                    <a16:creationId xmlns:a16="http://schemas.microsoft.com/office/drawing/2014/main" id="{D10D0481-B809-8647-A968-6711D8B638DE}"/>
                  </a:ext>
                </a:extLst>
              </p:cNvPr>
              <p:cNvSpPr/>
              <p:nvPr/>
            </p:nvSpPr>
            <p:spPr>
              <a:xfrm>
                <a:off x="612000" y="720000"/>
                <a:ext cx="42825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ru-RU" sz="2400" b="0" i="1" smtClean="0">
                          <a:solidFill>
                            <a:srgbClr val="5C5B5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444444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7">
                <a:extLst>
                  <a:ext uri="{FF2B5EF4-FFF2-40B4-BE49-F238E27FC236}">
                    <a16:creationId xmlns:a16="http://schemas.microsoft.com/office/drawing/2014/main" id="{D10D0481-B809-8647-A968-6711D8B63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4282583" cy="461665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9E1C6176-AE76-BA4C-8A48-F7A5C2228089}"/>
                  </a:ext>
                </a:extLst>
              </p:cNvPr>
              <p:cNvSpPr/>
              <p:nvPr/>
            </p:nvSpPr>
            <p:spPr>
              <a:xfrm>
                <a:off x="5076056" y="720000"/>
                <a:ext cx="2239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sz="2400" b="0" i="1" smtClean="0">
                          <a:solidFill>
                            <a:srgbClr val="5C5B5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444444"/>
                          </a:solidFill>
                          <a:latin typeface="Cambria Math" panose="02040503050406030204" pitchFamily="18" charset="0"/>
                        </a:rPr>
                        <m:t>константа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9E1C6176-AE76-BA4C-8A48-F7A5C2228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720000"/>
                <a:ext cx="223978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38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ADE8F79F-076E-5E40-B551-D5BB33129ADC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136904" cy="30285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444444"/>
                </a:solidFill>
              </a:rPr>
              <a:t>Ковариация имеет размерность равную произведению размерностей случайных величин</a:t>
            </a:r>
            <a:endParaRPr lang="en-US" sz="2400" dirty="0">
              <a:solidFill>
                <a:srgbClr val="444444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Корреляция</a:t>
            </a:r>
            <a:r>
              <a:rPr lang="en-US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Пирсона</a:t>
            </a:r>
          </a:p>
        </p:txBody>
      </p:sp>
    </p:spTree>
    <p:extLst>
      <p:ext uri="{BB962C8B-B14F-4D97-AF65-F5344CB8AC3E}">
        <p14:creationId xmlns:p14="http://schemas.microsoft.com/office/powerpoint/2010/main" val="357103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ADE8F79F-076E-5E40-B551-D5BB33129ADC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8136904" cy="30285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ru-RU"/>
            </a:defPPr>
            <a:lvl1pPr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400">
                <a:solidFill>
                  <a:srgbClr val="444444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Ковариация имеет размерность равную произведению размерностей случайных величин</a:t>
            </a:r>
            <a:endParaRPr lang="en-US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325E194F-44F0-49B5-8BBF-21C4CC7292A1}"/>
              </a:ext>
            </a:extLst>
          </p:cNvPr>
          <p:cNvSpPr/>
          <p:nvPr/>
        </p:nvSpPr>
        <p:spPr>
          <a:xfrm>
            <a:off x="908773" y="1665764"/>
            <a:ext cx="7326454" cy="101383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Корреляция</a:t>
            </a:r>
            <a:r>
              <a:rPr lang="en-US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Пирсона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EFE8BBFA-B22C-B242-81EF-1517A47447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7645" y="1780458"/>
                <a:ext cx="6678381" cy="78444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5C5B5C"/>
                    </a:solidFill>
                  </a:rPr>
                  <a:t>если</a:t>
                </a:r>
                <a:r>
                  <a:rPr lang="ru-RU" sz="2400" dirty="0">
                    <a:solidFill>
                      <a:srgbClr val="3A3A3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−рост,  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−вес,</m:t>
                    </m:r>
                  </m:oMath>
                </a14:m>
                <a:r>
                  <a:rPr lang="en-US" sz="2400" dirty="0">
                    <a:solidFill>
                      <a:srgbClr val="3A3A3A"/>
                    </a:solidFill>
                  </a:rPr>
                  <a:t> </a:t>
                </a:r>
                <a:r>
                  <a:rPr lang="ru-RU" sz="2400" dirty="0">
                    <a:solidFill>
                      <a:srgbClr val="5C5B5C"/>
                    </a:solidFill>
                  </a:rPr>
                  <a:t>ковариация</a:t>
                </a:r>
                <a:r>
                  <a:rPr lang="ru-RU" sz="2400" dirty="0">
                    <a:solidFill>
                      <a:srgbClr val="3A3A3A"/>
                    </a:solidFill>
                  </a:rPr>
                  <a:t> </a:t>
                </a:r>
                <a:r>
                  <a:rPr lang="ru-RU" sz="2400" dirty="0">
                    <a:solidFill>
                      <a:srgbClr val="5C5B5C"/>
                    </a:solidFill>
                  </a:rPr>
                  <a:t>измеряется в</a:t>
                </a:r>
                <a:r>
                  <a:rPr lang="en-US" sz="2400" dirty="0">
                    <a:solidFill>
                      <a:srgbClr val="0059A9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рост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вес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EFE8BBFA-B22C-B242-81EF-1517A4744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645" y="1780458"/>
                <a:ext cx="6678381" cy="784446"/>
              </a:xfrm>
              <a:prstGeom prst="rect">
                <a:avLst/>
              </a:prstGeom>
              <a:blipFill>
                <a:blip r:embed="rId4"/>
                <a:stretch>
                  <a:fillRect l="-2737" t="-10853" b="-178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22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20880" cy="40771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  <a:latin typeface="Myriad Pro" pitchFamily="34" charset="0"/>
              </a:rPr>
              <a:t>В реальности случайные величины часто зависят друг от друга</a:t>
            </a:r>
            <a:r>
              <a:rPr lang="en-US" sz="2400" dirty="0">
                <a:solidFill>
                  <a:srgbClr val="444444"/>
                </a:solidFill>
                <a:latin typeface="Myriad Pro" pitchFamily="34" charset="0"/>
              </a:rPr>
              <a:t>: </a:t>
            </a:r>
            <a:r>
              <a:rPr lang="ru-RU" sz="2400" dirty="0">
                <a:solidFill>
                  <a:srgbClr val="444444"/>
                </a:solidFill>
                <a:latin typeface="Myriad Pro" pitchFamily="34" charset="0"/>
              </a:rPr>
              <a:t>поговорим как эту зависимость можно измерить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  <a:latin typeface="Myriad Pro" pitchFamily="34" charset="0"/>
              </a:rPr>
              <a:t>На практике часто встречается нормальное распределение</a:t>
            </a:r>
            <a:r>
              <a:rPr lang="en-US" sz="2400" dirty="0">
                <a:solidFill>
                  <a:srgbClr val="444444"/>
                </a:solidFill>
                <a:latin typeface="Myriad Pro" pitchFamily="34" charset="0"/>
              </a:rPr>
              <a:t>: </a:t>
            </a:r>
            <a:r>
              <a:rPr lang="ru-RU" sz="2400" dirty="0">
                <a:solidFill>
                  <a:srgbClr val="444444"/>
                </a:solidFill>
                <a:latin typeface="Myriad Pro" pitchFamily="34" charset="0"/>
              </a:rPr>
              <a:t>поговорим про его свойства </a:t>
            </a:r>
            <a:br>
              <a:rPr lang="ru-RU" sz="2400" dirty="0">
                <a:solidFill>
                  <a:srgbClr val="444444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444444"/>
                </a:solidFill>
                <a:latin typeface="Myriad Pro" pitchFamily="34" charset="0"/>
              </a:rPr>
              <a:t>и как с ним работать</a:t>
            </a:r>
          </a:p>
        </p:txBody>
      </p:sp>
    </p:spTree>
    <p:extLst>
      <p:ext uri="{BB962C8B-B14F-4D97-AF65-F5344CB8AC3E}">
        <p14:creationId xmlns:p14="http://schemas.microsoft.com/office/powerpoint/2010/main" val="34437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>
            <a:extLst>
              <a:ext uri="{FF2B5EF4-FFF2-40B4-BE49-F238E27FC236}">
                <a16:creationId xmlns:a16="http://schemas.microsoft.com/office/drawing/2014/main" id="{325E194F-44F0-49B5-8BBF-21C4CC7292A1}"/>
              </a:ext>
            </a:extLst>
          </p:cNvPr>
          <p:cNvSpPr/>
          <p:nvPr/>
        </p:nvSpPr>
        <p:spPr>
          <a:xfrm>
            <a:off x="908773" y="1665764"/>
            <a:ext cx="7326454" cy="101383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  <a:ea typeface="DIN Alternate Bold"/>
              <a:cs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ADE8F79F-076E-5E40-B551-D5BB33129A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4" cy="302854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defPPr>
                  <a:defRPr lang="ru-RU"/>
                </a:defPPr>
                <a:lvl1pPr indent="0">
                  <a:spcBef>
                    <a:spcPts val="0"/>
                  </a:spcBef>
                  <a:spcAft>
                    <a:spcPts val="1800"/>
                  </a:spcAft>
                  <a:buFont typeface="Arial" pitchFamily="34" charset="0"/>
                  <a:buNone/>
                  <a:defRPr sz="2400">
                    <a:solidFill>
                      <a:srgbClr val="444444"/>
                    </a:solidFill>
                  </a:defRPr>
                </a:lvl1pPr>
                <a:lvl2pPr marL="742950" indent="-285750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r>
                  <a:rPr lang="ru-RU" dirty="0"/>
                  <a:t>Ковариация имеет размерность равную произведению размерностей случайных величин</a:t>
                </a:r>
                <a:endParaRPr lang="en-US" dirty="0"/>
              </a:p>
              <a:p>
                <a:endParaRPr lang="en-US" dirty="0"/>
              </a:p>
              <a:p>
                <a:endParaRPr lang="ru-RU" dirty="0"/>
              </a:p>
              <a:p>
                <a:r>
                  <a:rPr lang="ru-RU" dirty="0"/>
                  <a:t>Это неудобно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ru-RU" dirty="0"/>
                  <a:t> вводится безразмерный коэффициент корреляции</a:t>
                </a:r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ADE8F79F-076E-5E40-B551-D5BB33129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4" cy="3028545"/>
              </a:xfrm>
              <a:prstGeom prst="rect">
                <a:avLst/>
              </a:prstGeom>
              <a:blipFill>
                <a:blip r:embed="rId4"/>
                <a:stretch>
                  <a:fillRect l="-2247" t="-2817" b="-14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Корреляция</a:t>
            </a:r>
            <a:r>
              <a:rPr lang="en-US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Пирсона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EFE8BBFA-B22C-B242-81EF-1517A47447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7645" y="1780458"/>
                <a:ext cx="6678381" cy="78444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5C5B5C"/>
                    </a:solidFill>
                  </a:rPr>
                  <a:t>если</a:t>
                </a:r>
                <a:r>
                  <a:rPr lang="ru-RU" sz="2400" dirty="0">
                    <a:solidFill>
                      <a:srgbClr val="3A3A3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−рост,  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−вес,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5C5B5C"/>
                    </a:solidFill>
                  </a:rPr>
                  <a:t>ковариация</a:t>
                </a:r>
                <a:r>
                  <a:rPr lang="ru-RU" sz="2400" dirty="0">
                    <a:solidFill>
                      <a:srgbClr val="3A3A3A"/>
                    </a:solidFill>
                  </a:rPr>
                  <a:t> </a:t>
                </a:r>
                <a:r>
                  <a:rPr lang="ru-RU" sz="2400" dirty="0">
                    <a:solidFill>
                      <a:srgbClr val="5C5B5C"/>
                    </a:solidFill>
                  </a:rPr>
                  <a:t>измеряется в</a:t>
                </a:r>
                <a:r>
                  <a:rPr lang="en-US" sz="2400" dirty="0">
                    <a:solidFill>
                      <a:srgbClr val="0059A9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рост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вес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EFE8BBFA-B22C-B242-81EF-1517A4744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645" y="1780458"/>
                <a:ext cx="6678381" cy="784446"/>
              </a:xfrm>
              <a:prstGeom prst="rect">
                <a:avLst/>
              </a:prstGeom>
              <a:blipFill>
                <a:blip r:embed="rId5"/>
                <a:stretch>
                  <a:fillRect l="-2737" t="-10853" b="-178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59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325E194F-44F0-49B5-8BBF-21C4CC7292A1}"/>
              </a:ext>
            </a:extLst>
          </p:cNvPr>
          <p:cNvSpPr/>
          <p:nvPr/>
        </p:nvSpPr>
        <p:spPr>
          <a:xfrm>
            <a:off x="908773" y="1665764"/>
            <a:ext cx="7326454" cy="101383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  <a:ea typeface="DIN Alternate Bold"/>
              <a:cs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ADE8F79F-076E-5E40-B551-D5BB33129A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4" cy="302854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defPPr>
                  <a:defRPr lang="ru-RU"/>
                </a:defPPr>
                <a:lvl1pPr indent="0">
                  <a:spcBef>
                    <a:spcPts val="0"/>
                  </a:spcBef>
                  <a:spcAft>
                    <a:spcPts val="1800"/>
                  </a:spcAft>
                  <a:buFont typeface="Arial" pitchFamily="34" charset="0"/>
                  <a:buNone/>
                  <a:defRPr sz="2400">
                    <a:solidFill>
                      <a:srgbClr val="444444"/>
                    </a:solidFill>
                  </a:defRPr>
                </a:lvl1pPr>
                <a:lvl2pPr marL="742950" indent="-285750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r>
                  <a:rPr lang="ru-RU" dirty="0"/>
                  <a:t>Ковариация имеет размерность равную произведению размерностей случайных величин</a:t>
                </a:r>
                <a:endParaRPr lang="en-US" dirty="0"/>
              </a:p>
              <a:p>
                <a:endParaRPr lang="en-US" dirty="0"/>
              </a:p>
              <a:p>
                <a:endParaRPr lang="ru-RU" dirty="0"/>
              </a:p>
              <a:p>
                <a:r>
                  <a:rPr lang="ru-RU" dirty="0"/>
                  <a:t>Это неудобно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ru-RU" dirty="0"/>
                  <a:t> вводится безразмерный коэффициент корреляции</a:t>
                </a:r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ADE8F79F-076E-5E40-B551-D5BB33129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4" cy="3028545"/>
              </a:xfrm>
              <a:prstGeom prst="rect">
                <a:avLst/>
              </a:prstGeom>
              <a:blipFill>
                <a:blip r:embed="rId4"/>
                <a:stretch>
                  <a:fillRect l="-2247" t="-2817" b="-14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Корреляция</a:t>
            </a:r>
            <a:r>
              <a:rPr lang="en-US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Пирсона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B185AD0C-331F-864B-96B5-E7D2AE854834}"/>
                  </a:ext>
                </a:extLst>
              </p:cNvPr>
              <p:cNvSpPr/>
              <p:nvPr/>
            </p:nvSpPr>
            <p:spPr>
              <a:xfrm>
                <a:off x="3101918" y="3597298"/>
                <a:ext cx="2940164" cy="76899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B185AD0C-331F-864B-96B5-E7D2AE8548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918" y="3597298"/>
                <a:ext cx="2940164" cy="7689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EFE8BBFA-B22C-B242-81EF-1517A47447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7645" y="1780458"/>
                <a:ext cx="6678381" cy="78444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5C5B5C"/>
                    </a:solidFill>
                  </a:rPr>
                  <a:t>если</a:t>
                </a:r>
                <a:r>
                  <a:rPr lang="ru-RU" sz="2400" dirty="0">
                    <a:solidFill>
                      <a:srgbClr val="3A3A3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−рост,  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−вес,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5C5B5C"/>
                    </a:solidFill>
                  </a:rPr>
                  <a:t>ковариация</a:t>
                </a:r>
                <a:r>
                  <a:rPr lang="ru-RU" sz="2400" dirty="0">
                    <a:solidFill>
                      <a:srgbClr val="3A3A3A"/>
                    </a:solidFill>
                  </a:rPr>
                  <a:t> </a:t>
                </a:r>
                <a:r>
                  <a:rPr lang="ru-RU" sz="2400" dirty="0">
                    <a:solidFill>
                      <a:srgbClr val="5C5B5C"/>
                    </a:solidFill>
                  </a:rPr>
                  <a:t>измеряется в</a:t>
                </a:r>
                <a:r>
                  <a:rPr lang="en-US" sz="2400" dirty="0">
                    <a:solidFill>
                      <a:srgbClr val="0059A9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рост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вес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EFE8BBFA-B22C-B242-81EF-1517A4744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645" y="1780458"/>
                <a:ext cx="6678381" cy="784446"/>
              </a:xfrm>
              <a:prstGeom prst="rect">
                <a:avLst/>
              </a:prstGeom>
              <a:blipFill>
                <a:blip r:embed="rId6"/>
                <a:stretch>
                  <a:fillRect l="-2737" t="-10853" b="-178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15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ADE8F79F-076E-5E40-B551-D5BB33129A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4" cy="302854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defPPr>
                  <a:defRPr lang="ru-RU"/>
                </a:defPPr>
                <a:lvl1pPr indent="0">
                  <a:spcBef>
                    <a:spcPts val="0"/>
                  </a:spcBef>
                  <a:spcAft>
                    <a:spcPts val="1800"/>
                  </a:spcAft>
                  <a:buFont typeface="Arial" pitchFamily="34" charset="0"/>
                  <a:buNone/>
                  <a:defRPr sz="2400">
                    <a:solidFill>
                      <a:srgbClr val="444444"/>
                    </a:solidFill>
                  </a:defRPr>
                </a:lvl1pPr>
                <a:lvl2pPr marL="742950" indent="-285750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r>
                  <a:rPr lang="ru-RU" dirty="0"/>
                  <a:t>Ковариация имеет размерность равную произведению размерностей случайных величин</a:t>
                </a:r>
                <a:endParaRPr lang="en-US" dirty="0"/>
              </a:p>
              <a:p>
                <a:endParaRPr lang="en-US" dirty="0"/>
              </a:p>
              <a:p>
                <a:endParaRPr lang="ru-RU" dirty="0"/>
              </a:p>
              <a:p>
                <a:r>
                  <a:rPr lang="ru-RU" dirty="0"/>
                  <a:t>Это неудобно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ru-RU" dirty="0"/>
                  <a:t> вводится безразмерный коэффициент корреляции</a:t>
                </a:r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ADE8F79F-076E-5E40-B551-D5BB33129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4" cy="3028545"/>
              </a:xfrm>
              <a:prstGeom prst="rect">
                <a:avLst/>
              </a:prstGeom>
              <a:blipFill>
                <a:blip r:embed="rId4"/>
                <a:stretch>
                  <a:fillRect l="-2247" t="-2817" b="-14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Корреляция</a:t>
            </a:r>
            <a:r>
              <a:rPr lang="en-US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Пирсона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B185AD0C-331F-864B-96B5-E7D2AE854834}"/>
                  </a:ext>
                </a:extLst>
              </p:cNvPr>
              <p:cNvSpPr/>
              <p:nvPr/>
            </p:nvSpPr>
            <p:spPr>
              <a:xfrm>
                <a:off x="3101918" y="3597298"/>
                <a:ext cx="2940164" cy="76899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𝐶𝑜𝑣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B185AD0C-331F-864B-96B5-E7D2AE8548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918" y="3597298"/>
                <a:ext cx="2940164" cy="7689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294E5D38-ED0A-4F41-9757-0DEA5FADBA09}"/>
                  </a:ext>
                </a:extLst>
              </p:cNvPr>
              <p:cNvSpPr/>
              <p:nvPr/>
            </p:nvSpPr>
            <p:spPr>
              <a:xfrm>
                <a:off x="612000" y="4572000"/>
                <a:ext cx="7560840" cy="156966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444444"/>
                    </a:solidFill>
                  </a:rPr>
                  <a:t>Коэффициент корреляции характеризует тесноту </a:t>
                </a:r>
                <a:br>
                  <a:rPr lang="ru-RU" sz="2400" dirty="0">
                    <a:solidFill>
                      <a:srgbClr val="444444"/>
                    </a:solidFill>
                  </a:rPr>
                </a:br>
                <a:r>
                  <a:rPr lang="ru-RU" sz="2400" dirty="0">
                    <a:solidFill>
                      <a:srgbClr val="444444"/>
                    </a:solidFill>
                  </a:rPr>
                  <a:t>и направленность линейной связи между случайными величинами и принимает значение </a:t>
                </a:r>
                <a:br>
                  <a:rPr lang="ru-RU" sz="2400" dirty="0">
                    <a:solidFill>
                      <a:srgbClr val="444444"/>
                    </a:solidFill>
                  </a:rPr>
                </a:br>
                <a:r>
                  <a:rPr lang="ru-RU" sz="2400" dirty="0">
                    <a:solidFill>
                      <a:srgbClr val="444444"/>
                    </a:solidFill>
                  </a:rPr>
                  <a:t>от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rgbClr val="444444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u-RU" sz="2400" dirty="0">
                    <a:solidFill>
                      <a:srgbClr val="444444"/>
                    </a:solidFill>
                  </a:rPr>
                  <a:t> до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>
                        <a:solidFill>
                          <a:srgbClr val="44444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solidFill>
                    <a:srgbClr val="444444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294E5D38-ED0A-4F41-9757-0DEA5FADB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4572000"/>
                <a:ext cx="7560840" cy="1569660"/>
              </a:xfrm>
              <a:prstGeom prst="rect">
                <a:avLst/>
              </a:prstGeom>
              <a:blipFill>
                <a:blip r:embed="rId6"/>
                <a:stretch>
                  <a:fillRect l="-2417" t="-5447" b="-54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">
            <a:extLst>
              <a:ext uri="{FF2B5EF4-FFF2-40B4-BE49-F238E27FC236}">
                <a16:creationId xmlns:a16="http://schemas.microsoft.com/office/drawing/2014/main" id="{325E194F-44F0-49B5-8BBF-21C4CC7292A1}"/>
              </a:ext>
            </a:extLst>
          </p:cNvPr>
          <p:cNvSpPr/>
          <p:nvPr/>
        </p:nvSpPr>
        <p:spPr>
          <a:xfrm>
            <a:off x="908773" y="1665764"/>
            <a:ext cx="7326454" cy="101383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r>
              <a:rPr lang="ru-RU" sz="1600" dirty="0">
                <a:latin typeface="DIN Alternate Bold"/>
                <a:ea typeface="DIN Alternate Bold"/>
                <a:cs typeface="DIN Alternate Bold"/>
              </a:rPr>
              <a:t>Х</a:t>
            </a:r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EFE8BBFA-B22C-B242-81EF-1517A47447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7645" y="1780458"/>
                <a:ext cx="6678381" cy="78444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5C5B5C"/>
                    </a:solidFill>
                  </a:rPr>
                  <a:t>если</a:t>
                </a:r>
                <a:r>
                  <a:rPr lang="ru-RU" sz="2400" dirty="0">
                    <a:solidFill>
                      <a:srgbClr val="3A3A3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−рост,  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−вес,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5C5B5C"/>
                    </a:solidFill>
                  </a:rPr>
                  <a:t>ковариация</a:t>
                </a:r>
                <a:r>
                  <a:rPr lang="ru-RU" sz="2400" dirty="0">
                    <a:solidFill>
                      <a:srgbClr val="3A3A3A"/>
                    </a:solidFill>
                  </a:rPr>
                  <a:t> </a:t>
                </a:r>
                <a:r>
                  <a:rPr lang="ru-RU" sz="2400" dirty="0">
                    <a:solidFill>
                      <a:srgbClr val="5C5B5C"/>
                    </a:solidFill>
                  </a:rPr>
                  <a:t>измеряется в</a:t>
                </a:r>
                <a:r>
                  <a:rPr lang="en-US" sz="2400" dirty="0">
                    <a:solidFill>
                      <a:srgbClr val="0059A9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рост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вес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EFE8BBFA-B22C-B242-81EF-1517A4744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645" y="1780458"/>
                <a:ext cx="6678381" cy="784446"/>
              </a:xfrm>
              <a:prstGeom prst="rect">
                <a:avLst/>
              </a:prstGeom>
              <a:blipFill>
                <a:blip r:embed="rId7"/>
                <a:stretch>
                  <a:fillRect l="-2737" t="-10853" b="-178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29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Выборочные аналоги</a:t>
            </a:r>
            <a:r>
              <a:rPr lang="en-US" sz="3200" b="1" dirty="0">
                <a:solidFill>
                  <a:srgbClr val="28516A"/>
                </a:solidFill>
              </a:rPr>
              <a:t>: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388A060D-AEC5-0446-B2E9-916E1F9E64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4" cy="367240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400" dirty="0">
                    <a:solidFill>
                      <a:srgbClr val="444444"/>
                    </a:solidFill>
                  </a:rPr>
                  <a:t>Выборочная ковариация</a:t>
                </a:r>
                <a:r>
                  <a:rPr lang="en-US" sz="2400" dirty="0">
                    <a:solidFill>
                      <a:srgbClr val="444444"/>
                    </a:solidFill>
                  </a:rPr>
                  <a:t>: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rgbClr val="5C5B5C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𝐶𝑜𝑣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388A060D-AEC5-0446-B2E9-916E1F9E6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4" cy="3672408"/>
              </a:xfrm>
              <a:prstGeom prst="rect">
                <a:avLst/>
              </a:prstGeom>
              <a:blipFill>
                <a:blip r:embed="rId4"/>
                <a:stretch>
                  <a:fillRect l="-2247" t="-23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70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Выборочные аналоги</a:t>
            </a:r>
            <a:r>
              <a:rPr lang="en-US" sz="3200" b="1" dirty="0">
                <a:solidFill>
                  <a:srgbClr val="28516A"/>
                </a:solidFill>
              </a:rPr>
              <a:t>: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388A060D-AEC5-0446-B2E9-916E1F9E64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4" cy="367240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400" dirty="0">
                    <a:solidFill>
                      <a:srgbClr val="444444"/>
                    </a:solidFill>
                  </a:rPr>
                  <a:t>Выборочная ковариация</a:t>
                </a:r>
                <a:r>
                  <a:rPr lang="en-US" sz="2400" dirty="0">
                    <a:solidFill>
                      <a:srgbClr val="444444"/>
                    </a:solidFill>
                  </a:rPr>
                  <a:t>: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rgbClr val="5C5B5C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𝐶𝑜𝑣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rgbClr val="444444"/>
                    </a:solidFill>
                  </a:rPr>
                  <a:t>Выборочная корреляция </a:t>
                </a:r>
                <a:r>
                  <a:rPr lang="en-US" sz="2400" dirty="0">
                    <a:solidFill>
                      <a:srgbClr val="444444"/>
                    </a:solidFill>
                  </a:rPr>
                  <a:t>(</a:t>
                </a:r>
                <a:r>
                  <a:rPr lang="ru-RU" sz="2400" dirty="0">
                    <a:solidFill>
                      <a:srgbClr val="444444"/>
                    </a:solidFill>
                  </a:rPr>
                  <a:t>корреляция Пирсона)</a:t>
                </a:r>
                <a:r>
                  <a:rPr lang="en-US" sz="2400" dirty="0">
                    <a:solidFill>
                      <a:srgbClr val="444444"/>
                    </a:solidFill>
                  </a:rPr>
                  <a:t>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𝑥𝑦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388A060D-AEC5-0446-B2E9-916E1F9E6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4" cy="3672408"/>
              </a:xfrm>
              <a:prstGeom prst="rect">
                <a:avLst/>
              </a:prstGeom>
              <a:blipFill>
                <a:blip r:embed="rId4"/>
                <a:stretch>
                  <a:fillRect l="-2247" t="-2322" b="-61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01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Корреляция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Пирсона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FD1192-7A41-134B-8D3C-6190F1D1B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22" y="764704"/>
            <a:ext cx="8364765" cy="3816424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0949F9A-929F-C243-A5A0-AC1A8D89353D}"/>
              </a:ext>
            </a:extLst>
          </p:cNvPr>
          <p:cNvSpPr/>
          <p:nvPr/>
        </p:nvSpPr>
        <p:spPr>
          <a:xfrm>
            <a:off x="7092280" y="4729971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pPr algn="r"/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wikipedia.org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39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325E194F-44F0-49B5-8BBF-21C4CC7292A1}"/>
              </a:ext>
            </a:extLst>
          </p:cNvPr>
          <p:cNvSpPr/>
          <p:nvPr/>
        </p:nvSpPr>
        <p:spPr>
          <a:xfrm>
            <a:off x="1709299" y="2443154"/>
            <a:ext cx="6111499" cy="149604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Корреляция Пирсона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300CDF-2887-2A42-BEC5-60C0144462F7}"/>
              </a:ext>
            </a:extLst>
          </p:cNvPr>
          <p:cNvSpPr txBox="1"/>
          <p:nvPr/>
        </p:nvSpPr>
        <p:spPr>
          <a:xfrm>
            <a:off x="2636222" y="2591012"/>
            <a:ext cx="558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Корреляция Пирсона улавливает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только линейную взаимосвязь</a:t>
            </a:r>
            <a:r>
              <a:rPr lang="en-US" sz="2400" dirty="0">
                <a:solidFill>
                  <a:srgbClr val="C0504D"/>
                </a:solidFill>
              </a:rPr>
              <a:t>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и чувствительна к выбросам</a:t>
            </a:r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3994A87C-0A43-2D45-98CF-D7FBA79DDF49}"/>
              </a:ext>
            </a:extLst>
          </p:cNvPr>
          <p:cNvSpPr/>
          <p:nvPr/>
        </p:nvSpPr>
        <p:spPr>
          <a:xfrm>
            <a:off x="2060158" y="2652289"/>
            <a:ext cx="333818" cy="333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0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B92A2254-9AFC-BB4A-A20D-AD2CF9379051}"/>
              </a:ext>
            </a:extLst>
          </p:cNvPr>
          <p:cNvSpPr txBox="1"/>
          <p:nvPr/>
        </p:nvSpPr>
        <p:spPr>
          <a:xfrm>
            <a:off x="517622" y="6093296"/>
            <a:ext cx="7704856" cy="2462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dirty="0">
                <a:solidFill>
                  <a:srgbClr val="444444"/>
                </a:solidFill>
              </a:rPr>
              <a:t>Угадай корреляцию</a:t>
            </a:r>
            <a:r>
              <a:rPr lang="en-US" dirty="0">
                <a:solidFill>
                  <a:srgbClr val="444444"/>
                </a:solidFill>
              </a:rPr>
              <a:t>: </a:t>
            </a:r>
            <a:r>
              <a:rPr lang="en" dirty="0">
                <a:solidFill>
                  <a:srgbClr val="28516A"/>
                </a:solidFill>
              </a:rPr>
              <a:t>http://</a:t>
            </a:r>
            <a:r>
              <a:rPr lang="en" dirty="0" err="1">
                <a:solidFill>
                  <a:srgbClr val="28516A"/>
                </a:solidFill>
              </a:rPr>
              <a:t>guessthecorrelation.com</a:t>
            </a:r>
            <a:r>
              <a:rPr lang="en" dirty="0">
                <a:solidFill>
                  <a:srgbClr val="28516A"/>
                </a:solidFill>
              </a:rPr>
              <a:t>/</a:t>
            </a:r>
            <a:endParaRPr lang="ru-RU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0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Корреляция </a:t>
            </a:r>
            <a:r>
              <a:rPr lang="ru-RU" sz="3200" b="1" dirty="0" err="1">
                <a:solidFill>
                  <a:srgbClr val="28516A"/>
                </a:solidFill>
              </a:rPr>
              <a:t>Спирмена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B3CC4114-E4A3-7746-A456-BAABC7CB55E9}"/>
              </a:ext>
            </a:extLst>
          </p:cNvPr>
          <p:cNvSpPr txBox="1">
            <a:spLocks/>
          </p:cNvSpPr>
          <p:nvPr/>
        </p:nvSpPr>
        <p:spPr>
          <a:xfrm>
            <a:off x="611560" y="721477"/>
            <a:ext cx="8136904" cy="12241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Корреляция </a:t>
            </a:r>
            <a:r>
              <a:rPr lang="ru-RU" sz="2400" b="1" dirty="0" err="1">
                <a:solidFill>
                  <a:srgbClr val="28516A"/>
                </a:solidFill>
              </a:rPr>
              <a:t>Спирмена</a:t>
            </a:r>
            <a:r>
              <a:rPr lang="ru-RU" sz="2400" b="1" dirty="0">
                <a:solidFill>
                  <a:srgbClr val="28516A"/>
                </a:solidFill>
              </a:rPr>
              <a:t> – </a:t>
            </a:r>
            <a:r>
              <a:rPr lang="ru-RU" sz="2400" dirty="0">
                <a:solidFill>
                  <a:srgbClr val="444444"/>
                </a:solidFill>
              </a:rPr>
              <a:t>мера силы монотонной взаимосвязи</a:t>
            </a:r>
            <a:r>
              <a:rPr lang="en-US" sz="2400" dirty="0">
                <a:solidFill>
                  <a:srgbClr val="444444"/>
                </a:solidFill>
              </a:rPr>
              <a:t>. </a:t>
            </a:r>
            <a:r>
              <a:rPr lang="ru-RU" sz="2400" dirty="0">
                <a:solidFill>
                  <a:srgbClr val="444444"/>
                </a:solidFill>
              </a:rPr>
              <a:t>Вычисляется как корреляция Пирсона между </a:t>
            </a:r>
            <a:r>
              <a:rPr lang="ru-RU" sz="2400" b="1" dirty="0">
                <a:solidFill>
                  <a:srgbClr val="28516A"/>
                </a:solidFill>
              </a:rPr>
              <a:t>рангами наблюдений</a:t>
            </a:r>
            <a:r>
              <a:rPr lang="en-US" sz="2400" b="1" dirty="0">
                <a:solidFill>
                  <a:srgbClr val="28516A"/>
                </a:solidFill>
              </a:rPr>
              <a:t>.</a:t>
            </a:r>
            <a:endParaRPr lang="ru-RU" sz="2400" b="1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99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Корреляция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 err="1">
                <a:solidFill>
                  <a:srgbClr val="28516A"/>
                </a:solidFill>
              </a:rPr>
              <a:t>Спирмена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B3CC4114-E4A3-7746-A456-BAABC7CB55E9}"/>
              </a:ext>
            </a:extLst>
          </p:cNvPr>
          <p:cNvSpPr txBox="1">
            <a:spLocks/>
          </p:cNvSpPr>
          <p:nvPr/>
        </p:nvSpPr>
        <p:spPr>
          <a:xfrm>
            <a:off x="611560" y="721477"/>
            <a:ext cx="8136904" cy="12241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Корреляция </a:t>
            </a:r>
            <a:r>
              <a:rPr lang="ru-RU" sz="2400" b="1" dirty="0" err="1">
                <a:solidFill>
                  <a:srgbClr val="28516A"/>
                </a:solidFill>
              </a:rPr>
              <a:t>Спирмена</a:t>
            </a:r>
            <a:r>
              <a:rPr lang="ru-RU" sz="2400" b="1" dirty="0">
                <a:solidFill>
                  <a:srgbClr val="28516A"/>
                </a:solidFill>
              </a:rPr>
              <a:t> – </a:t>
            </a:r>
            <a:r>
              <a:rPr lang="ru-RU" sz="2400" dirty="0">
                <a:solidFill>
                  <a:srgbClr val="444444"/>
                </a:solidFill>
              </a:rPr>
              <a:t>мера силы монотонной взаимосвязи</a:t>
            </a:r>
            <a:r>
              <a:rPr lang="en-US" sz="2400" dirty="0">
                <a:solidFill>
                  <a:srgbClr val="444444"/>
                </a:solidFill>
              </a:rPr>
              <a:t>. </a:t>
            </a:r>
            <a:r>
              <a:rPr lang="ru-RU" sz="2400" dirty="0">
                <a:solidFill>
                  <a:srgbClr val="444444"/>
                </a:solidFill>
              </a:rPr>
              <a:t>Вычисляется как корреляция Пирсона между </a:t>
            </a:r>
            <a:r>
              <a:rPr lang="ru-RU" sz="2400" b="1" dirty="0">
                <a:solidFill>
                  <a:srgbClr val="28516A"/>
                </a:solidFill>
              </a:rPr>
              <a:t>рангами наблюдений</a:t>
            </a:r>
            <a:r>
              <a:rPr lang="en-US" sz="2400" b="1" dirty="0">
                <a:solidFill>
                  <a:srgbClr val="28516A"/>
                </a:solidFill>
              </a:rPr>
              <a:t>.</a:t>
            </a:r>
            <a:endParaRPr lang="ru-RU"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2223509-75A4-CC47-B9EA-ABA3508D3D8A}"/>
                  </a:ext>
                </a:extLst>
              </p:cNvPr>
              <p:cNvSpPr/>
              <p:nvPr/>
            </p:nvSpPr>
            <p:spPr>
              <a:xfrm>
                <a:off x="611560" y="2148423"/>
                <a:ext cx="3274230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выборка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2223509-75A4-CC47-B9EA-ABA3508D3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148423"/>
                <a:ext cx="3274230" cy="369332"/>
              </a:xfrm>
              <a:prstGeom prst="rect">
                <a:avLst/>
              </a:prstGeom>
              <a:blipFill>
                <a:blip r:embed="rId4"/>
                <a:stretch>
                  <a:fillRect l="-559" r="-2607" b="-377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68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Корреляция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 err="1">
                <a:solidFill>
                  <a:srgbClr val="28516A"/>
                </a:solidFill>
              </a:rPr>
              <a:t>Спирмена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B3CC4114-E4A3-7746-A456-BAABC7CB55E9}"/>
              </a:ext>
            </a:extLst>
          </p:cNvPr>
          <p:cNvSpPr txBox="1">
            <a:spLocks/>
          </p:cNvSpPr>
          <p:nvPr/>
        </p:nvSpPr>
        <p:spPr>
          <a:xfrm>
            <a:off x="611560" y="721477"/>
            <a:ext cx="8136904" cy="12241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Корреляция </a:t>
            </a:r>
            <a:r>
              <a:rPr lang="ru-RU" sz="2400" b="1" dirty="0" err="1">
                <a:solidFill>
                  <a:srgbClr val="28516A"/>
                </a:solidFill>
              </a:rPr>
              <a:t>Спирмена</a:t>
            </a:r>
            <a:r>
              <a:rPr lang="ru-RU" sz="2400" b="1" dirty="0">
                <a:solidFill>
                  <a:srgbClr val="28516A"/>
                </a:solidFill>
              </a:rPr>
              <a:t> – </a:t>
            </a:r>
            <a:r>
              <a:rPr lang="ru-RU" sz="2400" dirty="0">
                <a:solidFill>
                  <a:srgbClr val="444444"/>
                </a:solidFill>
              </a:rPr>
              <a:t>мера силы монотонной взаимосвязи</a:t>
            </a:r>
            <a:r>
              <a:rPr lang="en-US" sz="2400" dirty="0">
                <a:solidFill>
                  <a:srgbClr val="444444"/>
                </a:solidFill>
              </a:rPr>
              <a:t>. </a:t>
            </a:r>
            <a:r>
              <a:rPr lang="ru-RU" sz="2400" dirty="0">
                <a:solidFill>
                  <a:srgbClr val="444444"/>
                </a:solidFill>
              </a:rPr>
              <a:t>Вычисляется как корреляция Пирсона между </a:t>
            </a:r>
            <a:r>
              <a:rPr lang="ru-RU" sz="2400" b="1" dirty="0">
                <a:solidFill>
                  <a:srgbClr val="28516A"/>
                </a:solidFill>
              </a:rPr>
              <a:t>рангами наблюдений</a:t>
            </a:r>
            <a:r>
              <a:rPr lang="en-US" sz="2400" b="1" dirty="0">
                <a:solidFill>
                  <a:srgbClr val="28516A"/>
                </a:solidFill>
              </a:rPr>
              <a:t>.</a:t>
            </a:r>
            <a:endParaRPr lang="ru-RU"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2223509-75A4-CC47-B9EA-ABA3508D3D8A}"/>
                  </a:ext>
                </a:extLst>
              </p:cNvPr>
              <p:cNvSpPr/>
              <p:nvPr/>
            </p:nvSpPr>
            <p:spPr>
              <a:xfrm>
                <a:off x="611560" y="2148423"/>
                <a:ext cx="3274230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выборка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2223509-75A4-CC47-B9EA-ABA3508D3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148423"/>
                <a:ext cx="3274230" cy="369332"/>
              </a:xfrm>
              <a:prstGeom prst="rect">
                <a:avLst/>
              </a:prstGeom>
              <a:blipFill>
                <a:blip r:embed="rId4"/>
                <a:stretch>
                  <a:fillRect l="-559" r="-2607" b="-377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AAB867B-466E-CA4B-9823-60C7C0BF87A2}"/>
                  </a:ext>
                </a:extLst>
              </p:cNvPr>
              <p:cNvSpPr/>
              <p:nvPr/>
            </p:nvSpPr>
            <p:spPr>
              <a:xfrm>
                <a:off x="611560" y="2736049"/>
                <a:ext cx="3047244" cy="40491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≤…≤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AAB867B-466E-CA4B-9823-60C7C0BF8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736049"/>
                <a:ext cx="3047244" cy="404919"/>
              </a:xfrm>
              <a:prstGeom prst="rect">
                <a:avLst/>
              </a:prstGeom>
              <a:blipFill>
                <a:blip r:embed="rId5"/>
                <a:stretch>
                  <a:fillRect l="-600" r="-1400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">
            <a:extLst>
              <a:ext uri="{FF2B5EF4-FFF2-40B4-BE49-F238E27FC236}">
                <a16:creationId xmlns:a16="http://schemas.microsoft.com/office/drawing/2014/main" id="{24204F23-BC68-4F5F-8553-6D5A7A685AE4}"/>
              </a:ext>
            </a:extLst>
          </p:cNvPr>
          <p:cNvSpPr/>
          <p:nvPr/>
        </p:nvSpPr>
        <p:spPr>
          <a:xfrm>
            <a:off x="5465726" y="1915277"/>
            <a:ext cx="2945248" cy="1349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5465726" y="1961947"/>
            <a:ext cx="2941462" cy="1323037"/>
            <a:chOff x="5465726" y="1961947"/>
            <a:chExt cx="2941462" cy="1323037"/>
          </a:xfrm>
        </p:grpSpPr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325E194F-44F0-49B5-8BBF-21C4CC7292A1}"/>
                </a:ext>
              </a:extLst>
            </p:cNvPr>
            <p:cNvSpPr/>
            <p:nvPr/>
          </p:nvSpPr>
          <p:spPr>
            <a:xfrm>
              <a:off x="5465726" y="1961947"/>
              <a:ext cx="2941462" cy="1323037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/>
              <a:endParaRPr sz="1600">
                <a:latin typeface="DIN Alternate Bold"/>
                <a:ea typeface="DIN Alternate Bold"/>
                <a:cs typeface="DIN Alternate Bold"/>
              </a:endParaRPr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C2247E16-5C62-0640-9776-EEF804C089AA}"/>
                </a:ext>
              </a:extLst>
            </p:cNvPr>
            <p:cNvSpPr/>
            <p:nvPr/>
          </p:nvSpPr>
          <p:spPr>
            <a:xfrm>
              <a:off x="5595174" y="2174743"/>
              <a:ext cx="268635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2400" dirty="0">
                  <a:solidFill>
                    <a:srgbClr val="C0504D"/>
                  </a:solidFill>
                </a:rPr>
                <a:t>Упорядочим </a:t>
              </a:r>
              <a:br>
                <a:rPr lang="ru-RU" sz="2400" dirty="0">
                  <a:solidFill>
                    <a:srgbClr val="C0504D"/>
                  </a:solidFill>
                </a:rPr>
              </a:br>
              <a:r>
                <a:rPr lang="ru-RU" sz="2400" dirty="0">
                  <a:solidFill>
                    <a:srgbClr val="C0504D"/>
                  </a:solidFill>
                </a:rPr>
                <a:t>по возрастанию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122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20880" cy="40771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  <a:latin typeface="Myriad Pro" pitchFamily="34" charset="0"/>
              </a:rPr>
              <a:t>В реальности случайные величины часто зависят друг от друга</a:t>
            </a:r>
            <a:r>
              <a:rPr lang="en-US" sz="2400" dirty="0">
                <a:solidFill>
                  <a:srgbClr val="444444"/>
                </a:solidFill>
                <a:latin typeface="Myriad Pro" pitchFamily="34" charset="0"/>
              </a:rPr>
              <a:t>: </a:t>
            </a:r>
            <a:r>
              <a:rPr lang="ru-RU" sz="2400" dirty="0">
                <a:solidFill>
                  <a:srgbClr val="444444"/>
                </a:solidFill>
                <a:latin typeface="Myriad Pro" pitchFamily="34" charset="0"/>
              </a:rPr>
              <a:t>поговорим как эту зависимость можно измерить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  <a:latin typeface="Myriad Pro" pitchFamily="34" charset="0"/>
              </a:rPr>
              <a:t>На практике часто встречается нормальное распределение</a:t>
            </a:r>
            <a:r>
              <a:rPr lang="en-US" sz="2400" dirty="0">
                <a:solidFill>
                  <a:srgbClr val="444444"/>
                </a:solidFill>
                <a:latin typeface="Myriad Pro" pitchFamily="34" charset="0"/>
              </a:rPr>
              <a:t>: </a:t>
            </a:r>
            <a:r>
              <a:rPr lang="ru-RU" sz="2400" dirty="0">
                <a:solidFill>
                  <a:srgbClr val="444444"/>
                </a:solidFill>
                <a:latin typeface="Myriad Pro" pitchFamily="34" charset="0"/>
              </a:rPr>
              <a:t>поговорим про его свойства </a:t>
            </a:r>
            <a:br>
              <a:rPr lang="ru-RU" sz="2400" dirty="0">
                <a:solidFill>
                  <a:srgbClr val="444444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444444"/>
                </a:solidFill>
                <a:latin typeface="Myriad Pro" pitchFamily="34" charset="0"/>
              </a:rPr>
              <a:t>и как с ним работать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  <a:latin typeface="Myriad Pro" pitchFamily="34" charset="0"/>
              </a:rPr>
              <a:t>Данные не бывают идеальными</a:t>
            </a:r>
            <a:r>
              <a:rPr lang="en-US" sz="2400" dirty="0">
                <a:solidFill>
                  <a:srgbClr val="444444"/>
                </a:solidFill>
                <a:latin typeface="Myriad Pro" pitchFamily="34" charset="0"/>
              </a:rPr>
              <a:t>: </a:t>
            </a:r>
            <a:r>
              <a:rPr lang="ru-RU" sz="2400" dirty="0">
                <a:solidFill>
                  <a:srgbClr val="444444"/>
                </a:solidFill>
                <a:latin typeface="Myriad Pro" pitchFamily="34" charset="0"/>
              </a:rPr>
              <a:t>поговорим </a:t>
            </a:r>
            <a:br>
              <a:rPr lang="ru-RU" sz="2400" dirty="0">
                <a:solidFill>
                  <a:srgbClr val="444444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444444"/>
                </a:solidFill>
                <a:latin typeface="Myriad Pro" pitchFamily="34" charset="0"/>
              </a:rPr>
              <a:t>про то</a:t>
            </a:r>
            <a:r>
              <a:rPr lang="en-US" sz="2400" dirty="0">
                <a:solidFill>
                  <a:srgbClr val="444444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444444"/>
                </a:solidFill>
                <a:latin typeface="Myriad Pro" pitchFamily="34" charset="0"/>
              </a:rPr>
              <a:t>какие проблемы в них могут возникать </a:t>
            </a:r>
            <a:br>
              <a:rPr lang="ru-RU" sz="2400" dirty="0">
                <a:solidFill>
                  <a:srgbClr val="444444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444444"/>
                </a:solidFill>
                <a:latin typeface="Myriad Pro" pitchFamily="34" charset="0"/>
              </a:rPr>
              <a:t>и как с ними бороться</a:t>
            </a:r>
            <a:endParaRPr lang="en-US" sz="2400" dirty="0">
              <a:solidFill>
                <a:srgbClr val="444444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8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Корреляция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 err="1">
                <a:solidFill>
                  <a:srgbClr val="28516A"/>
                </a:solidFill>
              </a:rPr>
              <a:t>Спирмена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B3CC4114-E4A3-7746-A456-BAABC7CB55E9}"/>
              </a:ext>
            </a:extLst>
          </p:cNvPr>
          <p:cNvSpPr txBox="1">
            <a:spLocks/>
          </p:cNvSpPr>
          <p:nvPr/>
        </p:nvSpPr>
        <p:spPr>
          <a:xfrm>
            <a:off x="611560" y="721477"/>
            <a:ext cx="8136904" cy="12241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Корреляция </a:t>
            </a:r>
            <a:r>
              <a:rPr lang="ru-RU" sz="2400" b="1" dirty="0" err="1">
                <a:solidFill>
                  <a:srgbClr val="28516A"/>
                </a:solidFill>
              </a:rPr>
              <a:t>Спирмена</a:t>
            </a:r>
            <a:r>
              <a:rPr lang="ru-RU" sz="2400" b="1" dirty="0">
                <a:solidFill>
                  <a:srgbClr val="28516A"/>
                </a:solidFill>
              </a:rPr>
              <a:t> – </a:t>
            </a:r>
            <a:r>
              <a:rPr lang="ru-RU" sz="2400" dirty="0">
                <a:solidFill>
                  <a:srgbClr val="444444"/>
                </a:solidFill>
              </a:rPr>
              <a:t>мера силы монотонной взаимосвязи</a:t>
            </a:r>
            <a:r>
              <a:rPr lang="en-US" sz="2400" dirty="0">
                <a:solidFill>
                  <a:srgbClr val="444444"/>
                </a:solidFill>
              </a:rPr>
              <a:t>. </a:t>
            </a:r>
            <a:r>
              <a:rPr lang="ru-RU" sz="2400" dirty="0">
                <a:solidFill>
                  <a:srgbClr val="444444"/>
                </a:solidFill>
              </a:rPr>
              <a:t>Вычисляется как корреляция Пирсона между </a:t>
            </a:r>
            <a:r>
              <a:rPr lang="ru-RU" sz="2400" b="1" dirty="0">
                <a:solidFill>
                  <a:srgbClr val="28516A"/>
                </a:solidFill>
              </a:rPr>
              <a:t>рангами наблюдений</a:t>
            </a:r>
            <a:r>
              <a:rPr lang="en-US" sz="2400" b="1" dirty="0">
                <a:solidFill>
                  <a:srgbClr val="28516A"/>
                </a:solidFill>
              </a:rPr>
              <a:t>.</a:t>
            </a:r>
            <a:endParaRPr lang="ru-RU" sz="24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2223509-75A4-CC47-B9EA-ABA3508D3D8A}"/>
                  </a:ext>
                </a:extLst>
              </p:cNvPr>
              <p:cNvSpPr/>
              <p:nvPr/>
            </p:nvSpPr>
            <p:spPr>
              <a:xfrm>
                <a:off x="611560" y="2148423"/>
                <a:ext cx="3274230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выборка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2223509-75A4-CC47-B9EA-ABA3508D3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148423"/>
                <a:ext cx="3274230" cy="369332"/>
              </a:xfrm>
              <a:prstGeom prst="rect">
                <a:avLst/>
              </a:prstGeom>
              <a:blipFill>
                <a:blip r:embed="rId4"/>
                <a:stretch>
                  <a:fillRect l="-559" r="-2607" b="-377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AAB867B-466E-CA4B-9823-60C7C0BF87A2}"/>
                  </a:ext>
                </a:extLst>
              </p:cNvPr>
              <p:cNvSpPr/>
              <p:nvPr/>
            </p:nvSpPr>
            <p:spPr>
              <a:xfrm>
                <a:off x="611560" y="2736049"/>
                <a:ext cx="3047244" cy="40491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≤…≤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AAB867B-466E-CA4B-9823-60C7C0BF8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736049"/>
                <a:ext cx="3047244" cy="404919"/>
              </a:xfrm>
              <a:prstGeom prst="rect">
                <a:avLst/>
              </a:prstGeom>
              <a:blipFill>
                <a:blip r:embed="rId5"/>
                <a:stretch>
                  <a:fillRect l="-600" r="-1400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15B1971-AE83-C24F-A9B3-DA1080854EA9}"/>
              </a:ext>
            </a:extLst>
          </p:cNvPr>
          <p:cNvSpPr/>
          <p:nvPr/>
        </p:nvSpPr>
        <p:spPr>
          <a:xfrm>
            <a:off x="611560" y="3960000"/>
            <a:ext cx="8136904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457200" indent="-457200"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444444"/>
                </a:solidFill>
              </a:rPr>
              <a:t>Порядковый номер наблюдения – ранг</a:t>
            </a:r>
            <a:endParaRPr lang="en-US" sz="2400" dirty="0">
              <a:solidFill>
                <a:srgbClr val="444444"/>
              </a:solidFill>
            </a:endParaRPr>
          </a:p>
          <a:p>
            <a:pPr marL="457200" indent="-457200"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444444"/>
                </a:solidFill>
              </a:rPr>
              <a:t>Если встречаются несколько одинаковых значений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им присваивается одинаковое значение ранга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равное среднему арифметическому их порядковых номеров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E8FC15C-14B7-8A41-B823-BBDC72577E98}"/>
              </a:ext>
            </a:extLst>
          </p:cNvPr>
          <p:cNvSpPr/>
          <p:nvPr/>
        </p:nvSpPr>
        <p:spPr>
          <a:xfrm>
            <a:off x="612000" y="3420000"/>
            <a:ext cx="4491551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Правила выставления ранга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5465726" y="1961947"/>
            <a:ext cx="2941462" cy="1323037"/>
            <a:chOff x="5465726" y="1961947"/>
            <a:chExt cx="2941462" cy="1323037"/>
          </a:xfrm>
        </p:grpSpPr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325E194F-44F0-49B5-8BBF-21C4CC7292A1}"/>
                </a:ext>
              </a:extLst>
            </p:cNvPr>
            <p:cNvSpPr/>
            <p:nvPr/>
          </p:nvSpPr>
          <p:spPr>
            <a:xfrm>
              <a:off x="5465726" y="1961947"/>
              <a:ext cx="2941462" cy="1323037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>
              <a:miter lim="400000"/>
            </a:ln>
            <a:effectLst/>
          </p:spPr>
          <p:txBody>
            <a:bodyPr lIns="24207" tIns="24207" rIns="24207" bIns="24207" anchor="ctr"/>
            <a:lstStyle/>
            <a:p>
              <a:pPr algn="ctr"/>
              <a:endParaRPr sz="1600">
                <a:latin typeface="DIN Alternate Bold"/>
                <a:ea typeface="DIN Alternate Bold"/>
                <a:cs typeface="DIN Alternate Bold"/>
              </a:endParaRP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C2247E16-5C62-0640-9776-EEF804C089AA}"/>
                </a:ext>
              </a:extLst>
            </p:cNvPr>
            <p:cNvSpPr/>
            <p:nvPr/>
          </p:nvSpPr>
          <p:spPr>
            <a:xfrm>
              <a:off x="5595174" y="2174743"/>
              <a:ext cx="268635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2400" dirty="0">
                  <a:solidFill>
                    <a:srgbClr val="C0504D"/>
                  </a:solidFill>
                </a:rPr>
                <a:t>Упорядочим </a:t>
              </a:r>
              <a:br>
                <a:rPr lang="ru-RU" sz="2400" dirty="0">
                  <a:solidFill>
                    <a:srgbClr val="C0504D"/>
                  </a:solidFill>
                </a:rPr>
              </a:br>
              <a:r>
                <a:rPr lang="ru-RU" sz="2400" dirty="0">
                  <a:solidFill>
                    <a:srgbClr val="C0504D"/>
                  </a:solidFill>
                </a:rPr>
                <a:t>по возрастанию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79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">
            <a:extLst>
              <a:ext uri="{FF2B5EF4-FFF2-40B4-BE49-F238E27FC236}">
                <a16:creationId xmlns:a16="http://schemas.microsoft.com/office/drawing/2014/main" id="{325E194F-44F0-49B5-8BBF-21C4CC7292A1}"/>
              </a:ext>
            </a:extLst>
          </p:cNvPr>
          <p:cNvSpPr/>
          <p:nvPr/>
        </p:nvSpPr>
        <p:spPr>
          <a:xfrm>
            <a:off x="539552" y="764704"/>
            <a:ext cx="8354262" cy="293867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Корреляция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 err="1">
                <a:solidFill>
                  <a:srgbClr val="28516A"/>
                </a:solidFill>
              </a:rPr>
              <a:t>Спирмена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23BC7616-FCE6-D441-8513-7C0A54BCCF88}"/>
              </a:ext>
            </a:extLst>
          </p:cNvPr>
          <p:cNvSpPr/>
          <p:nvPr/>
        </p:nvSpPr>
        <p:spPr>
          <a:xfrm>
            <a:off x="539552" y="764704"/>
            <a:ext cx="8354262" cy="2952328"/>
          </a:xfrm>
          <a:prstGeom prst="rect">
            <a:avLst/>
          </a:prstGeom>
          <a:noFill/>
          <a:ln w="12700">
            <a:miter lim="400000"/>
          </a:ln>
          <a:effectLst>
            <a:outerShdw blurRad="190500" dist="76200" dir="5400000" rotWithShape="0">
              <a:srgbClr val="000000">
                <a:alpha val="44711"/>
              </a:srgbClr>
            </a:outerShdw>
          </a:effectLst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29DF26F-61F6-4BEC-B1D4-C3BF4FCC882D}"/>
              </a:ext>
            </a:extLst>
          </p:cNvPr>
          <p:cNvGrpSpPr/>
          <p:nvPr/>
        </p:nvGrpSpPr>
        <p:grpSpPr>
          <a:xfrm>
            <a:off x="2620924" y="972953"/>
            <a:ext cx="5888709" cy="986797"/>
            <a:chOff x="2547291" y="1118347"/>
            <a:chExt cx="5888709" cy="986797"/>
          </a:xfrm>
          <a:noFill/>
        </p:grpSpPr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5379417C-190A-4CEC-9E02-28F2E06D900A}"/>
                </a:ext>
              </a:extLst>
            </p:cNvPr>
            <p:cNvGrpSpPr/>
            <p:nvPr/>
          </p:nvGrpSpPr>
          <p:grpSpPr>
            <a:xfrm>
              <a:off x="2547291" y="1118347"/>
              <a:ext cx="2754280" cy="986797"/>
              <a:chOff x="2225014" y="1118347"/>
              <a:chExt cx="2754280" cy="986797"/>
            </a:xfrm>
            <a:grp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Прямоугольник 3">
                    <a:extLst>
                      <a:ext uri="{FF2B5EF4-FFF2-40B4-BE49-F238E27FC236}">
                        <a16:creationId xmlns:a16="http://schemas.microsoft.com/office/drawing/2014/main" id="{66A1B75C-F8BC-3F49-AFAC-BF59FE63DD1B}"/>
                      </a:ext>
                    </a:extLst>
                  </p:cNvPr>
                  <p:cNvSpPr/>
                  <p:nvPr/>
                </p:nvSpPr>
                <p:spPr>
                  <a:xfrm>
                    <a:off x="2225014" y="1643479"/>
                    <a:ext cx="2754280" cy="461665"/>
                  </a:xfrm>
                  <a:prstGeom prst="rect">
                    <a:avLst/>
                  </a:prstGeom>
                  <a:grpFill/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1600" spc="0">
                        <a:latin typeface="DIN Alternate Bold"/>
                        <a:ea typeface="DIN Alternate Bold"/>
                        <a:cs typeface="DIN Alternate Bold"/>
                        <a:sym typeface="DIN Alternate Bold"/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ru-RU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0, 8, 6, 7, 4, 10, 9, 5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Прямоугольник 3">
                    <a:extLst>
                      <a:ext uri="{FF2B5EF4-FFF2-40B4-BE49-F238E27FC236}">
                        <a16:creationId xmlns:a16="http://schemas.microsoft.com/office/drawing/2014/main" id="{66A1B75C-F8BC-3F49-AFAC-BF59FE63DD1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5014" y="1643479"/>
                    <a:ext cx="2754280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21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Прямоугольник 6">
                    <a:extLst>
                      <a:ext uri="{FF2B5EF4-FFF2-40B4-BE49-F238E27FC236}">
                        <a16:creationId xmlns:a16="http://schemas.microsoft.com/office/drawing/2014/main" id="{FFDB2A8B-6F30-3E40-941C-6E4C2B47FD6D}"/>
                      </a:ext>
                    </a:extLst>
                  </p:cNvPr>
                  <p:cNvSpPr/>
                  <p:nvPr/>
                </p:nvSpPr>
                <p:spPr>
                  <a:xfrm>
                    <a:off x="3372220" y="1118347"/>
                    <a:ext cx="475900" cy="461665"/>
                  </a:xfrm>
                  <a:prstGeom prst="rect">
                    <a:avLst/>
                  </a:prstGeom>
                  <a:grpFill/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Прямоугольник 6">
                    <a:extLst>
                      <a:ext uri="{FF2B5EF4-FFF2-40B4-BE49-F238E27FC236}">
                        <a16:creationId xmlns:a16="http://schemas.microsoft.com/office/drawing/2014/main" id="{FFDB2A8B-6F30-3E40-941C-6E4C2B47FD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2220" y="1118347"/>
                    <a:ext cx="475900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FCFB164E-2F0D-4557-96F5-BDFC7E91874E}"/>
                </a:ext>
              </a:extLst>
            </p:cNvPr>
            <p:cNvGrpSpPr/>
            <p:nvPr/>
          </p:nvGrpSpPr>
          <p:grpSpPr>
            <a:xfrm>
              <a:off x="5851638" y="1118347"/>
              <a:ext cx="2584362" cy="986797"/>
              <a:chOff x="5851638" y="1118347"/>
              <a:chExt cx="2584362" cy="986797"/>
            </a:xfrm>
            <a:grp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Прямоугольник 11">
                    <a:extLst>
                      <a:ext uri="{FF2B5EF4-FFF2-40B4-BE49-F238E27FC236}">
                        <a16:creationId xmlns:a16="http://schemas.microsoft.com/office/drawing/2014/main" id="{A7E85688-1DDC-EC44-AD4B-396D2335C25C}"/>
                      </a:ext>
                    </a:extLst>
                  </p:cNvPr>
                  <p:cNvSpPr/>
                  <p:nvPr/>
                </p:nvSpPr>
                <p:spPr>
                  <a:xfrm>
                    <a:off x="5851638" y="1643479"/>
                    <a:ext cx="2584362" cy="461665"/>
                  </a:xfrm>
                  <a:prstGeom prst="rect">
                    <a:avLst/>
                  </a:prstGeom>
                  <a:grpFill/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1600" spc="0">
                        <a:latin typeface="DIN Alternate Bold"/>
                        <a:ea typeface="DIN Alternate Bold"/>
                        <a:cs typeface="DIN Alternate Bold"/>
                        <a:sym typeface="DIN Alternate Bold"/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9, 4, 5, 6, 8, 10, 7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Прямоугольник 11">
                    <a:extLst>
                      <a:ext uri="{FF2B5EF4-FFF2-40B4-BE49-F238E27FC236}">
                        <a16:creationId xmlns:a16="http://schemas.microsoft.com/office/drawing/2014/main" id="{A7E85688-1DDC-EC44-AD4B-396D2335C25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1638" y="1643479"/>
                    <a:ext cx="2584362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36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Прямоугольник 17">
                    <a:extLst>
                      <a:ext uri="{FF2B5EF4-FFF2-40B4-BE49-F238E27FC236}">
                        <a16:creationId xmlns:a16="http://schemas.microsoft.com/office/drawing/2014/main" id="{4307526F-19C1-184C-860A-C7542D9EA3C8}"/>
                      </a:ext>
                    </a:extLst>
                  </p:cNvPr>
                  <p:cNvSpPr/>
                  <p:nvPr/>
                </p:nvSpPr>
                <p:spPr>
                  <a:xfrm>
                    <a:off x="6920297" y="1118347"/>
                    <a:ext cx="463075" cy="461665"/>
                  </a:xfrm>
                  <a:prstGeom prst="rect">
                    <a:avLst/>
                  </a:prstGeom>
                  <a:grpFill/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Прямоугольник 17">
                    <a:extLst>
                      <a:ext uri="{FF2B5EF4-FFF2-40B4-BE49-F238E27FC236}">
                        <a16:creationId xmlns:a16="http://schemas.microsoft.com/office/drawing/2014/main" id="{4307526F-19C1-184C-860A-C7542D9EA3C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0297" y="1118347"/>
                    <a:ext cx="46307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5" name="Объект 5">
            <a:extLst>
              <a:ext uri="{FF2B5EF4-FFF2-40B4-BE49-F238E27FC236}">
                <a16:creationId xmlns:a16="http://schemas.microsoft.com/office/drawing/2014/main" id="{3F6CDF40-C1D0-0045-97C1-7C8BC724D166}"/>
              </a:ext>
            </a:extLst>
          </p:cNvPr>
          <p:cNvSpPr txBox="1">
            <a:spLocks/>
          </p:cNvSpPr>
          <p:nvPr/>
        </p:nvSpPr>
        <p:spPr>
          <a:xfrm>
            <a:off x="619420" y="835048"/>
            <a:ext cx="1312714" cy="3896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21" name="Прямоугольник 36">
            <a:extLst>
              <a:ext uri="{FF2B5EF4-FFF2-40B4-BE49-F238E27FC236}">
                <a16:creationId xmlns:a16="http://schemas.microsoft.com/office/drawing/2014/main" id="{EFBE883E-9141-BF42-BD5B-76269A5A4C68}"/>
              </a:ext>
            </a:extLst>
          </p:cNvPr>
          <p:cNvSpPr/>
          <p:nvPr/>
        </p:nvSpPr>
        <p:spPr>
          <a:xfrm>
            <a:off x="820677" y="1547500"/>
            <a:ext cx="143322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sz="2400" b="1" dirty="0">
                <a:solidFill>
                  <a:srgbClr val="C0504D"/>
                </a:solidFill>
              </a:rPr>
              <a:t>Выборка</a:t>
            </a:r>
            <a:r>
              <a:rPr lang="en-US" sz="2400" b="1" dirty="0">
                <a:solidFill>
                  <a:srgbClr val="C0504D"/>
                </a:solidFill>
              </a:rPr>
              <a:t>:</a:t>
            </a:r>
            <a:endParaRPr lang="ru-RU" sz="24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8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">
            <a:extLst>
              <a:ext uri="{FF2B5EF4-FFF2-40B4-BE49-F238E27FC236}">
                <a16:creationId xmlns:a16="http://schemas.microsoft.com/office/drawing/2014/main" id="{325E194F-44F0-49B5-8BBF-21C4CC7292A1}"/>
              </a:ext>
            </a:extLst>
          </p:cNvPr>
          <p:cNvSpPr/>
          <p:nvPr/>
        </p:nvSpPr>
        <p:spPr>
          <a:xfrm>
            <a:off x="539552" y="764704"/>
            <a:ext cx="8354262" cy="293867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Корреляция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 err="1">
                <a:solidFill>
                  <a:srgbClr val="28516A"/>
                </a:solidFill>
              </a:rPr>
              <a:t>Спирмена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23BC7616-FCE6-D441-8513-7C0A54BCCF88}"/>
              </a:ext>
            </a:extLst>
          </p:cNvPr>
          <p:cNvSpPr/>
          <p:nvPr/>
        </p:nvSpPr>
        <p:spPr>
          <a:xfrm>
            <a:off x="539552" y="764704"/>
            <a:ext cx="8354262" cy="2952328"/>
          </a:xfrm>
          <a:prstGeom prst="rect">
            <a:avLst/>
          </a:prstGeom>
          <a:noFill/>
          <a:ln w="12700">
            <a:miter lim="400000"/>
          </a:ln>
          <a:effectLst>
            <a:outerShdw blurRad="190500" dist="76200" dir="5400000" rotWithShape="0">
              <a:srgbClr val="000000">
                <a:alpha val="44711"/>
              </a:srgbClr>
            </a:outerShdw>
          </a:effectLst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29DF26F-61F6-4BEC-B1D4-C3BF4FCC882D}"/>
              </a:ext>
            </a:extLst>
          </p:cNvPr>
          <p:cNvGrpSpPr/>
          <p:nvPr/>
        </p:nvGrpSpPr>
        <p:grpSpPr>
          <a:xfrm>
            <a:off x="2620924" y="972953"/>
            <a:ext cx="5888709" cy="1493416"/>
            <a:chOff x="2547291" y="1118347"/>
            <a:chExt cx="5888709" cy="1493416"/>
          </a:xfrm>
          <a:noFill/>
        </p:grpSpPr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5379417C-190A-4CEC-9E02-28F2E06D900A}"/>
                </a:ext>
              </a:extLst>
            </p:cNvPr>
            <p:cNvGrpSpPr/>
            <p:nvPr/>
          </p:nvGrpSpPr>
          <p:grpSpPr>
            <a:xfrm>
              <a:off x="2547291" y="1118347"/>
              <a:ext cx="2754280" cy="1493416"/>
              <a:chOff x="2225014" y="1118347"/>
              <a:chExt cx="2754280" cy="1493416"/>
            </a:xfrm>
            <a:grp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Прямоугольник 3">
                    <a:extLst>
                      <a:ext uri="{FF2B5EF4-FFF2-40B4-BE49-F238E27FC236}">
                        <a16:creationId xmlns:a16="http://schemas.microsoft.com/office/drawing/2014/main" id="{66A1B75C-F8BC-3F49-AFAC-BF59FE63DD1B}"/>
                      </a:ext>
                    </a:extLst>
                  </p:cNvPr>
                  <p:cNvSpPr/>
                  <p:nvPr/>
                </p:nvSpPr>
                <p:spPr>
                  <a:xfrm>
                    <a:off x="2225014" y="1643479"/>
                    <a:ext cx="2754280" cy="461665"/>
                  </a:xfrm>
                  <a:prstGeom prst="rect">
                    <a:avLst/>
                  </a:prstGeom>
                  <a:grpFill/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1600" spc="0">
                        <a:latin typeface="DIN Alternate Bold"/>
                        <a:ea typeface="DIN Alternate Bold"/>
                        <a:cs typeface="DIN Alternate Bold"/>
                        <a:sym typeface="DIN Alternate Bold"/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ru-RU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0, 8, 6, 7, 4, 10, 9, 5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Прямоугольник 3">
                    <a:extLst>
                      <a:ext uri="{FF2B5EF4-FFF2-40B4-BE49-F238E27FC236}">
                        <a16:creationId xmlns:a16="http://schemas.microsoft.com/office/drawing/2014/main" id="{66A1B75C-F8BC-3F49-AFAC-BF59FE63DD1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5014" y="1643479"/>
                    <a:ext cx="2754280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21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Прямоугольник 13">
                    <a:extLst>
                      <a:ext uri="{FF2B5EF4-FFF2-40B4-BE49-F238E27FC236}">
                        <a16:creationId xmlns:a16="http://schemas.microsoft.com/office/drawing/2014/main" id="{F10F2DA0-3C0D-C741-9137-73359D87ED1A}"/>
                      </a:ext>
                    </a:extLst>
                  </p:cNvPr>
                  <p:cNvSpPr/>
                  <p:nvPr/>
                </p:nvSpPr>
                <p:spPr>
                  <a:xfrm>
                    <a:off x="2394932" y="2150098"/>
                    <a:ext cx="2414444" cy="461665"/>
                  </a:xfrm>
                  <a:prstGeom prst="rect">
                    <a:avLst/>
                  </a:prstGeom>
                  <a:grpFill/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1600" spc="0">
                        <a:latin typeface="DIN Alternate Bold"/>
                        <a:ea typeface="DIN Alternate Bold"/>
                        <a:cs typeface="DIN Alternate Bold"/>
                        <a:sym typeface="DIN Alternate Bold"/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ru-RU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Прямоугольник 13">
                    <a:extLst>
                      <a:ext uri="{FF2B5EF4-FFF2-40B4-BE49-F238E27FC236}">
                        <a16:creationId xmlns:a16="http://schemas.microsoft.com/office/drawing/2014/main" id="{F10F2DA0-3C0D-C741-9137-73359D87ED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4932" y="2150098"/>
                    <a:ext cx="2414444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53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Прямоугольник 6">
                    <a:extLst>
                      <a:ext uri="{FF2B5EF4-FFF2-40B4-BE49-F238E27FC236}">
                        <a16:creationId xmlns:a16="http://schemas.microsoft.com/office/drawing/2014/main" id="{FFDB2A8B-6F30-3E40-941C-6E4C2B47FD6D}"/>
                      </a:ext>
                    </a:extLst>
                  </p:cNvPr>
                  <p:cNvSpPr/>
                  <p:nvPr/>
                </p:nvSpPr>
                <p:spPr>
                  <a:xfrm>
                    <a:off x="3372220" y="1118347"/>
                    <a:ext cx="475900" cy="461665"/>
                  </a:xfrm>
                  <a:prstGeom prst="rect">
                    <a:avLst/>
                  </a:prstGeom>
                  <a:grpFill/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ru-RU" sz="2400" dirty="0"/>
                  </a:p>
                </p:txBody>
              </p:sp>
            </mc:Choice>
            <mc:Fallback xmlns="">
              <p:sp>
                <p:nvSpPr>
                  <p:cNvPr id="7" name="Прямоугольник 6">
                    <a:extLst>
                      <a:ext uri="{FF2B5EF4-FFF2-40B4-BE49-F238E27FC236}">
                        <a16:creationId xmlns:a16="http://schemas.microsoft.com/office/drawing/2014/main" id="{FFDB2A8B-6F30-3E40-941C-6E4C2B47FD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2220" y="1118347"/>
                    <a:ext cx="475900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FCFB164E-2F0D-4557-96F5-BDFC7E91874E}"/>
                </a:ext>
              </a:extLst>
            </p:cNvPr>
            <p:cNvGrpSpPr/>
            <p:nvPr/>
          </p:nvGrpSpPr>
          <p:grpSpPr>
            <a:xfrm>
              <a:off x="5851638" y="1118347"/>
              <a:ext cx="2584362" cy="1493416"/>
              <a:chOff x="5851638" y="1118347"/>
              <a:chExt cx="2584362" cy="1493416"/>
            </a:xfrm>
            <a:grp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Прямоугольник 11">
                    <a:extLst>
                      <a:ext uri="{FF2B5EF4-FFF2-40B4-BE49-F238E27FC236}">
                        <a16:creationId xmlns:a16="http://schemas.microsoft.com/office/drawing/2014/main" id="{A7E85688-1DDC-EC44-AD4B-396D2335C25C}"/>
                      </a:ext>
                    </a:extLst>
                  </p:cNvPr>
                  <p:cNvSpPr/>
                  <p:nvPr/>
                </p:nvSpPr>
                <p:spPr>
                  <a:xfrm>
                    <a:off x="5851638" y="1643479"/>
                    <a:ext cx="2584362" cy="461665"/>
                  </a:xfrm>
                  <a:prstGeom prst="rect">
                    <a:avLst/>
                  </a:prstGeom>
                  <a:grpFill/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1600" spc="0">
                        <a:latin typeface="DIN Alternate Bold"/>
                        <a:ea typeface="DIN Alternate Bold"/>
                        <a:cs typeface="DIN Alternate Bold"/>
                        <a:sym typeface="DIN Alternate Bold"/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9, 4, 5, 6, 8, 10, 7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Прямоугольник 11">
                    <a:extLst>
                      <a:ext uri="{FF2B5EF4-FFF2-40B4-BE49-F238E27FC236}">
                        <a16:creationId xmlns:a16="http://schemas.microsoft.com/office/drawing/2014/main" id="{A7E85688-1DDC-EC44-AD4B-396D2335C25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1638" y="1643479"/>
                    <a:ext cx="2584362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36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Прямоугольник 22">
                    <a:extLst>
                      <a:ext uri="{FF2B5EF4-FFF2-40B4-BE49-F238E27FC236}">
                        <a16:creationId xmlns:a16="http://schemas.microsoft.com/office/drawing/2014/main" id="{1126FF42-7EAE-AD49-8ADD-51AFF8C6C51E}"/>
                      </a:ext>
                    </a:extLst>
                  </p:cNvPr>
                  <p:cNvSpPr/>
                  <p:nvPr/>
                </p:nvSpPr>
                <p:spPr>
                  <a:xfrm>
                    <a:off x="5936598" y="2150098"/>
                    <a:ext cx="2414443" cy="461665"/>
                  </a:xfrm>
                  <a:prstGeom prst="rect">
                    <a:avLst/>
                  </a:prstGeom>
                  <a:grpFill/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1600" spc="0">
                        <a:latin typeface="DIN Alternate Bold"/>
                        <a:ea typeface="DIN Alternate Bold"/>
                        <a:cs typeface="DIN Alternate Bold"/>
                        <a:sym typeface="DIN Alternate Bold"/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7, 1, 2, 3, 5, 8, 4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Прямоугольник 22">
                    <a:extLst>
                      <a:ext uri="{FF2B5EF4-FFF2-40B4-BE49-F238E27FC236}">
                        <a16:creationId xmlns:a16="http://schemas.microsoft.com/office/drawing/2014/main" id="{1126FF42-7EAE-AD49-8ADD-51AFF8C6C51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6598" y="2150098"/>
                    <a:ext cx="2414443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53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Прямоугольник 17">
                    <a:extLst>
                      <a:ext uri="{FF2B5EF4-FFF2-40B4-BE49-F238E27FC236}">
                        <a16:creationId xmlns:a16="http://schemas.microsoft.com/office/drawing/2014/main" id="{4307526F-19C1-184C-860A-C7542D9EA3C8}"/>
                      </a:ext>
                    </a:extLst>
                  </p:cNvPr>
                  <p:cNvSpPr/>
                  <p:nvPr/>
                </p:nvSpPr>
                <p:spPr>
                  <a:xfrm>
                    <a:off x="6920297" y="1118347"/>
                    <a:ext cx="463075" cy="461665"/>
                  </a:xfrm>
                  <a:prstGeom prst="rect">
                    <a:avLst/>
                  </a:prstGeom>
                  <a:grpFill/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0059A9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Прямоугольник 17">
                    <a:extLst>
                      <a:ext uri="{FF2B5EF4-FFF2-40B4-BE49-F238E27FC236}">
                        <a16:creationId xmlns:a16="http://schemas.microsoft.com/office/drawing/2014/main" id="{4307526F-19C1-184C-860A-C7542D9EA3C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0297" y="1118347"/>
                    <a:ext cx="46307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1" name="Объект 5">
            <a:extLst>
              <a:ext uri="{FF2B5EF4-FFF2-40B4-BE49-F238E27FC236}">
                <a16:creationId xmlns:a16="http://schemas.microsoft.com/office/drawing/2014/main" id="{26CEE00B-A266-CD4F-BBAC-4CD8DFDB4E0D}"/>
              </a:ext>
            </a:extLst>
          </p:cNvPr>
          <p:cNvSpPr txBox="1">
            <a:spLocks/>
          </p:cNvSpPr>
          <p:nvPr/>
        </p:nvSpPr>
        <p:spPr>
          <a:xfrm>
            <a:off x="619420" y="835048"/>
            <a:ext cx="1312714" cy="3896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22" name="Прямоугольник 36">
            <a:extLst>
              <a:ext uri="{FF2B5EF4-FFF2-40B4-BE49-F238E27FC236}">
                <a16:creationId xmlns:a16="http://schemas.microsoft.com/office/drawing/2014/main" id="{CD9748FB-BDD4-B649-9948-2D5FF98EAB7B}"/>
              </a:ext>
            </a:extLst>
          </p:cNvPr>
          <p:cNvSpPr/>
          <p:nvPr/>
        </p:nvSpPr>
        <p:spPr>
          <a:xfrm>
            <a:off x="820677" y="1547500"/>
            <a:ext cx="143322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sz="2400" b="1" dirty="0">
                <a:solidFill>
                  <a:srgbClr val="C0504D"/>
                </a:solidFill>
              </a:rPr>
              <a:t>Выборка</a:t>
            </a:r>
            <a:r>
              <a:rPr lang="en-US" sz="2400" b="1" dirty="0">
                <a:solidFill>
                  <a:srgbClr val="C0504D"/>
                </a:solidFill>
              </a:rPr>
              <a:t>: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24" name="Прямоугольник 37">
            <a:extLst>
              <a:ext uri="{FF2B5EF4-FFF2-40B4-BE49-F238E27FC236}">
                <a16:creationId xmlns:a16="http://schemas.microsoft.com/office/drawing/2014/main" id="{609D5237-B32A-1747-B210-3D77427850B9}"/>
              </a:ext>
            </a:extLst>
          </p:cNvPr>
          <p:cNvSpPr/>
          <p:nvPr/>
        </p:nvSpPr>
        <p:spPr>
          <a:xfrm>
            <a:off x="820677" y="2060848"/>
            <a:ext cx="143322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sz="2400" b="1" dirty="0">
                <a:solidFill>
                  <a:srgbClr val="C0504D"/>
                </a:solidFill>
              </a:rPr>
              <a:t>Порядок</a:t>
            </a:r>
            <a:r>
              <a:rPr lang="en-US" sz="2400" b="1" dirty="0">
                <a:solidFill>
                  <a:srgbClr val="C0504D"/>
                </a:solidFill>
              </a:rPr>
              <a:t>:</a:t>
            </a:r>
            <a:endParaRPr lang="ru-RU" sz="24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12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">
            <a:extLst>
              <a:ext uri="{FF2B5EF4-FFF2-40B4-BE49-F238E27FC236}">
                <a16:creationId xmlns:a16="http://schemas.microsoft.com/office/drawing/2014/main" id="{325E194F-44F0-49B5-8BBF-21C4CC7292A1}"/>
              </a:ext>
            </a:extLst>
          </p:cNvPr>
          <p:cNvSpPr/>
          <p:nvPr/>
        </p:nvSpPr>
        <p:spPr>
          <a:xfrm>
            <a:off x="539552" y="764704"/>
            <a:ext cx="8354262" cy="293867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Корреляция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 err="1">
                <a:solidFill>
                  <a:srgbClr val="28516A"/>
                </a:solidFill>
              </a:rPr>
              <a:t>Спирмена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23BC7616-FCE6-D441-8513-7C0A54BCCF88}"/>
              </a:ext>
            </a:extLst>
          </p:cNvPr>
          <p:cNvSpPr/>
          <p:nvPr/>
        </p:nvSpPr>
        <p:spPr>
          <a:xfrm>
            <a:off x="539552" y="764704"/>
            <a:ext cx="8354262" cy="2952328"/>
          </a:xfrm>
          <a:prstGeom prst="rect">
            <a:avLst/>
          </a:prstGeom>
          <a:noFill/>
          <a:ln w="12700">
            <a:miter lim="400000"/>
          </a:ln>
          <a:effectLst>
            <a:outerShdw blurRad="190500" dist="76200" dir="5400000" rotWithShape="0">
              <a:srgbClr val="000000">
                <a:alpha val="44711"/>
              </a:srgbClr>
            </a:outerShdw>
          </a:effectLst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29DF26F-61F6-4BEC-B1D4-C3BF4FCC882D}"/>
              </a:ext>
            </a:extLst>
          </p:cNvPr>
          <p:cNvGrpSpPr/>
          <p:nvPr/>
        </p:nvGrpSpPr>
        <p:grpSpPr>
          <a:xfrm>
            <a:off x="2620924" y="972953"/>
            <a:ext cx="5888709" cy="1493416"/>
            <a:chOff x="2547291" y="1118347"/>
            <a:chExt cx="5888709" cy="1493416"/>
          </a:xfrm>
          <a:noFill/>
        </p:grpSpPr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5379417C-190A-4CEC-9E02-28F2E06D900A}"/>
                </a:ext>
              </a:extLst>
            </p:cNvPr>
            <p:cNvGrpSpPr/>
            <p:nvPr/>
          </p:nvGrpSpPr>
          <p:grpSpPr>
            <a:xfrm>
              <a:off x="2547291" y="1118347"/>
              <a:ext cx="2754280" cy="1493416"/>
              <a:chOff x="2225014" y="1118347"/>
              <a:chExt cx="2754280" cy="1493416"/>
            </a:xfrm>
            <a:grp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Прямоугольник 3">
                    <a:extLst>
                      <a:ext uri="{FF2B5EF4-FFF2-40B4-BE49-F238E27FC236}">
                        <a16:creationId xmlns:a16="http://schemas.microsoft.com/office/drawing/2014/main" id="{66A1B75C-F8BC-3F49-AFAC-BF59FE63DD1B}"/>
                      </a:ext>
                    </a:extLst>
                  </p:cNvPr>
                  <p:cNvSpPr/>
                  <p:nvPr/>
                </p:nvSpPr>
                <p:spPr>
                  <a:xfrm>
                    <a:off x="2225014" y="1643479"/>
                    <a:ext cx="2754280" cy="461665"/>
                  </a:xfrm>
                  <a:prstGeom prst="rect">
                    <a:avLst/>
                  </a:prstGeom>
                  <a:grpFill/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1600" spc="0">
                        <a:latin typeface="DIN Alternate Bold"/>
                        <a:ea typeface="DIN Alternate Bold"/>
                        <a:cs typeface="DIN Alternate Bold"/>
                        <a:sym typeface="DIN Alternate Bold"/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ru-RU" sz="240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8, 6, 7, 4, 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9, 5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Прямоугольник 3">
                    <a:extLst>
                      <a:ext uri="{FF2B5EF4-FFF2-40B4-BE49-F238E27FC236}">
                        <a16:creationId xmlns:a16="http://schemas.microsoft.com/office/drawing/2014/main" id="{66A1B75C-F8BC-3F49-AFAC-BF59FE63DD1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5014" y="1643479"/>
                    <a:ext cx="2754280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21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Прямоугольник 13">
                    <a:extLst>
                      <a:ext uri="{FF2B5EF4-FFF2-40B4-BE49-F238E27FC236}">
                        <a16:creationId xmlns:a16="http://schemas.microsoft.com/office/drawing/2014/main" id="{F10F2DA0-3C0D-C741-9137-73359D87ED1A}"/>
                      </a:ext>
                    </a:extLst>
                  </p:cNvPr>
                  <p:cNvSpPr/>
                  <p:nvPr/>
                </p:nvSpPr>
                <p:spPr>
                  <a:xfrm>
                    <a:off x="2394932" y="2150098"/>
                    <a:ext cx="2414444" cy="461665"/>
                  </a:xfrm>
                  <a:prstGeom prst="rect">
                    <a:avLst/>
                  </a:prstGeom>
                  <a:grpFill/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1600" spc="0">
                        <a:latin typeface="DIN Alternate Bold"/>
                        <a:ea typeface="DIN Alternate Bold"/>
                        <a:cs typeface="DIN Alternate Bold"/>
                        <a:sym typeface="DIN Alternate Bold"/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ru-RU" sz="240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Прямоугольник 13">
                    <a:extLst>
                      <a:ext uri="{FF2B5EF4-FFF2-40B4-BE49-F238E27FC236}">
                        <a16:creationId xmlns:a16="http://schemas.microsoft.com/office/drawing/2014/main" id="{F10F2DA0-3C0D-C741-9137-73359D87ED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4932" y="2150098"/>
                    <a:ext cx="2414444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53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Прямоугольник 6">
                    <a:extLst>
                      <a:ext uri="{FF2B5EF4-FFF2-40B4-BE49-F238E27FC236}">
                        <a16:creationId xmlns:a16="http://schemas.microsoft.com/office/drawing/2014/main" id="{FFDB2A8B-6F30-3E40-941C-6E4C2B47FD6D}"/>
                      </a:ext>
                    </a:extLst>
                  </p:cNvPr>
                  <p:cNvSpPr/>
                  <p:nvPr/>
                </p:nvSpPr>
                <p:spPr>
                  <a:xfrm>
                    <a:off x="3372220" y="1118347"/>
                    <a:ext cx="475900" cy="461665"/>
                  </a:xfrm>
                  <a:prstGeom prst="rect">
                    <a:avLst/>
                  </a:prstGeom>
                  <a:grpFill/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Прямоугольник 6">
                    <a:extLst>
                      <a:ext uri="{FF2B5EF4-FFF2-40B4-BE49-F238E27FC236}">
                        <a16:creationId xmlns:a16="http://schemas.microsoft.com/office/drawing/2014/main" id="{FFDB2A8B-6F30-3E40-941C-6E4C2B47FD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2220" y="1118347"/>
                    <a:ext cx="475900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FCFB164E-2F0D-4557-96F5-BDFC7E91874E}"/>
                </a:ext>
              </a:extLst>
            </p:cNvPr>
            <p:cNvGrpSpPr/>
            <p:nvPr/>
          </p:nvGrpSpPr>
          <p:grpSpPr>
            <a:xfrm>
              <a:off x="5851638" y="1118347"/>
              <a:ext cx="2584362" cy="1493416"/>
              <a:chOff x="5851638" y="1118347"/>
              <a:chExt cx="2584362" cy="1493416"/>
            </a:xfrm>
            <a:grp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Прямоугольник 11">
                    <a:extLst>
                      <a:ext uri="{FF2B5EF4-FFF2-40B4-BE49-F238E27FC236}">
                        <a16:creationId xmlns:a16="http://schemas.microsoft.com/office/drawing/2014/main" id="{A7E85688-1DDC-EC44-AD4B-396D2335C25C}"/>
                      </a:ext>
                    </a:extLst>
                  </p:cNvPr>
                  <p:cNvSpPr/>
                  <p:nvPr/>
                </p:nvSpPr>
                <p:spPr>
                  <a:xfrm>
                    <a:off x="5851638" y="1643479"/>
                    <a:ext cx="2584362" cy="461665"/>
                  </a:xfrm>
                  <a:prstGeom prst="rect">
                    <a:avLst/>
                  </a:prstGeom>
                  <a:grpFill/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1600" spc="0">
                        <a:latin typeface="DIN Alternate Bold"/>
                        <a:ea typeface="DIN Alternate Bold"/>
                        <a:cs typeface="DIN Alternate Bold"/>
                        <a:sym typeface="DIN Alternate Bold"/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400" b="0" i="1" dirty="0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, 9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4, 5, 6, 8, 10, 7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Прямоугольник 11">
                    <a:extLst>
                      <a:ext uri="{FF2B5EF4-FFF2-40B4-BE49-F238E27FC236}">
                        <a16:creationId xmlns:a16="http://schemas.microsoft.com/office/drawing/2014/main" id="{A7E85688-1DDC-EC44-AD4B-396D2335C25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1638" y="1643479"/>
                    <a:ext cx="2584362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36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Прямоугольник 22">
                    <a:extLst>
                      <a:ext uri="{FF2B5EF4-FFF2-40B4-BE49-F238E27FC236}">
                        <a16:creationId xmlns:a16="http://schemas.microsoft.com/office/drawing/2014/main" id="{1126FF42-7EAE-AD49-8ADD-51AFF8C6C51E}"/>
                      </a:ext>
                    </a:extLst>
                  </p:cNvPr>
                  <p:cNvSpPr/>
                  <p:nvPr/>
                </p:nvSpPr>
                <p:spPr>
                  <a:xfrm>
                    <a:off x="5936598" y="2150098"/>
                    <a:ext cx="2414443" cy="461665"/>
                  </a:xfrm>
                  <a:prstGeom prst="rect">
                    <a:avLst/>
                  </a:prstGeom>
                  <a:grpFill/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1600" spc="0">
                        <a:latin typeface="DIN Alternate Bold"/>
                        <a:ea typeface="DIN Alternate Bold"/>
                        <a:cs typeface="DIN Alternate Bold"/>
                        <a:sym typeface="DIN Alternate Bold"/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b="0" i="1" dirty="0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, 7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1, 2, 3, 5, 8, 4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Прямоугольник 22">
                    <a:extLst>
                      <a:ext uri="{FF2B5EF4-FFF2-40B4-BE49-F238E27FC236}">
                        <a16:creationId xmlns:a16="http://schemas.microsoft.com/office/drawing/2014/main" id="{1126FF42-7EAE-AD49-8ADD-51AFF8C6C51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6598" y="2150098"/>
                    <a:ext cx="2414443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53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Прямоугольник 17">
                    <a:extLst>
                      <a:ext uri="{FF2B5EF4-FFF2-40B4-BE49-F238E27FC236}">
                        <a16:creationId xmlns:a16="http://schemas.microsoft.com/office/drawing/2014/main" id="{4307526F-19C1-184C-860A-C7542D9EA3C8}"/>
                      </a:ext>
                    </a:extLst>
                  </p:cNvPr>
                  <p:cNvSpPr/>
                  <p:nvPr/>
                </p:nvSpPr>
                <p:spPr>
                  <a:xfrm>
                    <a:off x="6920297" y="1118347"/>
                    <a:ext cx="463075" cy="461665"/>
                  </a:xfrm>
                  <a:prstGeom prst="rect">
                    <a:avLst/>
                  </a:prstGeom>
                  <a:grpFill/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Прямоугольник 17">
                    <a:extLst>
                      <a:ext uri="{FF2B5EF4-FFF2-40B4-BE49-F238E27FC236}">
                        <a16:creationId xmlns:a16="http://schemas.microsoft.com/office/drawing/2014/main" id="{4307526F-19C1-184C-860A-C7542D9EA3C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0297" y="1118347"/>
                    <a:ext cx="46307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1" name="Объект 5">
            <a:extLst>
              <a:ext uri="{FF2B5EF4-FFF2-40B4-BE49-F238E27FC236}">
                <a16:creationId xmlns:a16="http://schemas.microsoft.com/office/drawing/2014/main" id="{7B374646-AE0E-5C4F-805D-80C6EEDFEA83}"/>
              </a:ext>
            </a:extLst>
          </p:cNvPr>
          <p:cNvSpPr txBox="1">
            <a:spLocks/>
          </p:cNvSpPr>
          <p:nvPr/>
        </p:nvSpPr>
        <p:spPr>
          <a:xfrm>
            <a:off x="619420" y="835048"/>
            <a:ext cx="1312714" cy="3896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22" name="Прямоугольник 36">
            <a:extLst>
              <a:ext uri="{FF2B5EF4-FFF2-40B4-BE49-F238E27FC236}">
                <a16:creationId xmlns:a16="http://schemas.microsoft.com/office/drawing/2014/main" id="{798B62C0-58B0-9F47-BF7C-626FB60B6282}"/>
              </a:ext>
            </a:extLst>
          </p:cNvPr>
          <p:cNvSpPr/>
          <p:nvPr/>
        </p:nvSpPr>
        <p:spPr>
          <a:xfrm>
            <a:off x="820677" y="1547500"/>
            <a:ext cx="143322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sz="2400" b="1" dirty="0">
                <a:solidFill>
                  <a:srgbClr val="C0504D"/>
                </a:solidFill>
              </a:rPr>
              <a:t>Выборка</a:t>
            </a:r>
            <a:r>
              <a:rPr lang="en-US" sz="2400" b="1" dirty="0">
                <a:solidFill>
                  <a:srgbClr val="C0504D"/>
                </a:solidFill>
              </a:rPr>
              <a:t>: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24" name="Прямоугольник 37">
            <a:extLst>
              <a:ext uri="{FF2B5EF4-FFF2-40B4-BE49-F238E27FC236}">
                <a16:creationId xmlns:a16="http://schemas.microsoft.com/office/drawing/2014/main" id="{4E81CE43-11C8-1044-B349-CF23380B2619}"/>
              </a:ext>
            </a:extLst>
          </p:cNvPr>
          <p:cNvSpPr/>
          <p:nvPr/>
        </p:nvSpPr>
        <p:spPr>
          <a:xfrm>
            <a:off x="820677" y="2060848"/>
            <a:ext cx="143322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sz="2400" b="1" dirty="0">
                <a:solidFill>
                  <a:srgbClr val="C0504D"/>
                </a:solidFill>
              </a:rPr>
              <a:t>Порядок</a:t>
            </a:r>
            <a:r>
              <a:rPr lang="en-US" sz="2400" b="1" dirty="0">
                <a:solidFill>
                  <a:srgbClr val="C0504D"/>
                </a:solidFill>
              </a:rPr>
              <a:t>:</a:t>
            </a:r>
            <a:endParaRPr lang="ru-RU" sz="24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67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">
            <a:extLst>
              <a:ext uri="{FF2B5EF4-FFF2-40B4-BE49-F238E27FC236}">
                <a16:creationId xmlns:a16="http://schemas.microsoft.com/office/drawing/2014/main" id="{325E194F-44F0-49B5-8BBF-21C4CC7292A1}"/>
              </a:ext>
            </a:extLst>
          </p:cNvPr>
          <p:cNvSpPr/>
          <p:nvPr/>
        </p:nvSpPr>
        <p:spPr>
          <a:xfrm>
            <a:off x="539552" y="764704"/>
            <a:ext cx="8354262" cy="293867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23BC7616-FCE6-D441-8513-7C0A54BCCF88}"/>
              </a:ext>
            </a:extLst>
          </p:cNvPr>
          <p:cNvSpPr/>
          <p:nvPr/>
        </p:nvSpPr>
        <p:spPr>
          <a:xfrm>
            <a:off x="539552" y="764704"/>
            <a:ext cx="8354262" cy="2952328"/>
          </a:xfrm>
          <a:prstGeom prst="rect">
            <a:avLst/>
          </a:prstGeom>
          <a:noFill/>
          <a:ln w="12700">
            <a:miter lim="400000"/>
          </a:ln>
          <a:effectLst>
            <a:outerShdw blurRad="190500" dist="76200" dir="5400000" rotWithShape="0">
              <a:srgbClr val="000000">
                <a:alpha val="44711"/>
              </a:srgbClr>
            </a:outerShdw>
          </a:effectLst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529DF26F-61F6-4BEC-B1D4-C3BF4FCC882D}"/>
              </a:ext>
            </a:extLst>
          </p:cNvPr>
          <p:cNvGrpSpPr/>
          <p:nvPr/>
        </p:nvGrpSpPr>
        <p:grpSpPr>
          <a:xfrm>
            <a:off x="3768130" y="972953"/>
            <a:ext cx="3688875" cy="461665"/>
            <a:chOff x="3694497" y="1118347"/>
            <a:chExt cx="3688875" cy="461665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Прямоугольник 40">
                  <a:extLst>
                    <a:ext uri="{FF2B5EF4-FFF2-40B4-BE49-F238E27FC236}">
                      <a16:creationId xmlns:a16="http://schemas.microsoft.com/office/drawing/2014/main" id="{FFDB2A8B-6F30-3E40-941C-6E4C2B47FD6D}"/>
                    </a:ext>
                  </a:extLst>
                </p:cNvPr>
                <p:cNvSpPr/>
                <p:nvPr/>
              </p:nvSpPr>
              <p:spPr>
                <a:xfrm>
                  <a:off x="3694497" y="1118347"/>
                  <a:ext cx="475900" cy="461665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41" name="Прямоугольник 40">
                  <a:extLst>
                    <a:ext uri="{FF2B5EF4-FFF2-40B4-BE49-F238E27FC236}">
                      <a16:creationId xmlns:a16="http://schemas.microsoft.com/office/drawing/2014/main" id="{FFDB2A8B-6F30-3E40-941C-6E4C2B47FD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4497" y="1118347"/>
                  <a:ext cx="47590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Прямоугольник 37">
                  <a:extLst>
                    <a:ext uri="{FF2B5EF4-FFF2-40B4-BE49-F238E27FC236}">
                      <a16:creationId xmlns:a16="http://schemas.microsoft.com/office/drawing/2014/main" id="{4307526F-19C1-184C-860A-C7542D9EA3C8}"/>
                    </a:ext>
                  </a:extLst>
                </p:cNvPr>
                <p:cNvSpPr/>
                <p:nvPr/>
              </p:nvSpPr>
              <p:spPr>
                <a:xfrm>
                  <a:off x="6920297" y="1118347"/>
                  <a:ext cx="463075" cy="461665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ru-RU" sz="2400" dirty="0">
                    <a:solidFill>
                      <a:srgbClr val="0059A9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Прямоугольник 37">
                  <a:extLst>
                    <a:ext uri="{FF2B5EF4-FFF2-40B4-BE49-F238E27FC236}">
                      <a16:creationId xmlns:a16="http://schemas.microsoft.com/office/drawing/2014/main" id="{4307526F-19C1-184C-860A-C7542D9EA3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0297" y="1118347"/>
                  <a:ext cx="463075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Корреляция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 err="1">
                <a:solidFill>
                  <a:srgbClr val="28516A"/>
                </a:solidFill>
              </a:rPr>
              <a:t>Спирмена</a:t>
            </a:r>
            <a:endParaRPr lang="ru-RU" sz="3200" b="1" dirty="0">
              <a:solidFill>
                <a:srgbClr val="28516A"/>
              </a:solidFill>
            </a:endParaRP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29DF26F-61F6-4BEC-B1D4-C3BF4FCC882D}"/>
              </a:ext>
            </a:extLst>
          </p:cNvPr>
          <p:cNvGrpSpPr/>
          <p:nvPr/>
        </p:nvGrpSpPr>
        <p:grpSpPr>
          <a:xfrm>
            <a:off x="2558407" y="2511323"/>
            <a:ext cx="6098702" cy="997460"/>
            <a:chOff x="2484774" y="2656717"/>
            <a:chExt cx="6098702" cy="997460"/>
          </a:xfrm>
        </p:grpSpPr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5379417C-190A-4CEC-9E02-28F2E06D900A}"/>
                </a:ext>
              </a:extLst>
            </p:cNvPr>
            <p:cNvGrpSpPr/>
            <p:nvPr/>
          </p:nvGrpSpPr>
          <p:grpSpPr>
            <a:xfrm>
              <a:off x="2484774" y="2656717"/>
              <a:ext cx="2879314" cy="982873"/>
              <a:chOff x="2162497" y="2656717"/>
              <a:chExt cx="2879314" cy="9828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Прямоугольник 21">
                    <a:extLst>
                      <a:ext uri="{FF2B5EF4-FFF2-40B4-BE49-F238E27FC236}">
                        <a16:creationId xmlns:a16="http://schemas.microsoft.com/office/drawing/2014/main" id="{67B417B0-044C-6445-8BE5-16C9485ADAAD}"/>
                      </a:ext>
                    </a:extLst>
                  </p:cNvPr>
                  <p:cNvSpPr/>
                  <p:nvPr/>
                </p:nvSpPr>
                <p:spPr>
                  <a:xfrm>
                    <a:off x="2162497" y="2656717"/>
                    <a:ext cx="28793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1600" spc="0">
                        <a:latin typeface="DIN Alternate Bold"/>
                        <a:ea typeface="DIN Alternate Bold"/>
                        <a:cs typeface="DIN Alternate Bold"/>
                        <a:sym typeface="DIN Alternate Bold"/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ru-RU" sz="240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.5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dirty="0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7.5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Прямоугольник 21">
                    <a:extLst>
                      <a:ext uri="{FF2B5EF4-FFF2-40B4-BE49-F238E27FC236}">
                        <a16:creationId xmlns:a16="http://schemas.microsoft.com/office/drawing/2014/main" id="{67B417B0-044C-6445-8BE5-16C9485ADA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2497" y="2656717"/>
                    <a:ext cx="2879314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24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Прямоугольник 18">
                    <a:extLst>
                      <a:ext uri="{FF2B5EF4-FFF2-40B4-BE49-F238E27FC236}">
                        <a16:creationId xmlns:a16="http://schemas.microsoft.com/office/drawing/2014/main" id="{1A692D30-EB17-2348-A9AF-52CE89CC7809}"/>
                      </a:ext>
                    </a:extLst>
                  </p:cNvPr>
                  <p:cNvSpPr/>
                  <p:nvPr/>
                </p:nvSpPr>
                <p:spPr>
                  <a:xfrm>
                    <a:off x="3352054" y="3177925"/>
                    <a:ext cx="51623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ru-RU" sz="2400" dirty="0"/>
                  </a:p>
                </p:txBody>
              </p:sp>
            </mc:Choice>
            <mc:Fallback xmlns="">
              <p:sp>
                <p:nvSpPr>
                  <p:cNvPr id="19" name="Прямоугольник 18">
                    <a:extLst>
                      <a:ext uri="{FF2B5EF4-FFF2-40B4-BE49-F238E27FC236}">
                        <a16:creationId xmlns:a16="http://schemas.microsoft.com/office/drawing/2014/main" id="{1A692D30-EB17-2348-A9AF-52CE89CC78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52054" y="3177925"/>
                    <a:ext cx="516232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FCFB164E-2F0D-4557-96F5-BDFC7E91874E}"/>
                </a:ext>
              </a:extLst>
            </p:cNvPr>
            <p:cNvGrpSpPr/>
            <p:nvPr/>
          </p:nvGrpSpPr>
          <p:grpSpPr>
            <a:xfrm>
              <a:off x="5704163" y="2656717"/>
              <a:ext cx="2879313" cy="997460"/>
              <a:chOff x="5704163" y="2656717"/>
              <a:chExt cx="2879313" cy="9974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Прямоугольник 24">
                    <a:extLst>
                      <a:ext uri="{FF2B5EF4-FFF2-40B4-BE49-F238E27FC236}">
                        <a16:creationId xmlns:a16="http://schemas.microsoft.com/office/drawing/2014/main" id="{08B081F5-0C54-8C4E-9ABA-F60F21166C9A}"/>
                      </a:ext>
                    </a:extLst>
                  </p:cNvPr>
                  <p:cNvSpPr/>
                  <p:nvPr/>
                </p:nvSpPr>
                <p:spPr>
                  <a:xfrm>
                    <a:off x="5704163" y="2656717"/>
                    <a:ext cx="287931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1600" spc="0">
                        <a:latin typeface="DIN Alternate Bold"/>
                        <a:ea typeface="DIN Alternate Bold"/>
                        <a:cs typeface="DIN Alternate Bold"/>
                        <a:sym typeface="DIN Alternate Bold"/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b="0" i="1" dirty="0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</a:rPr>
                            <m:t>.5, 6.5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1, 2, 3, 5, 8, 4</m:t>
                          </m:r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Прямоугольник 24">
                    <a:extLst>
                      <a:ext uri="{FF2B5EF4-FFF2-40B4-BE49-F238E27FC236}">
                        <a16:creationId xmlns:a16="http://schemas.microsoft.com/office/drawing/2014/main" id="{08B081F5-0C54-8C4E-9ABA-F60F21166C9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04163" y="2656717"/>
                    <a:ext cx="2879313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24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Прямоугольник 23">
                    <a:extLst>
                      <a:ext uri="{FF2B5EF4-FFF2-40B4-BE49-F238E27FC236}">
                        <a16:creationId xmlns:a16="http://schemas.microsoft.com/office/drawing/2014/main" id="{D1628AFC-5200-A346-8117-FFEA06312433}"/>
                      </a:ext>
                    </a:extLst>
                  </p:cNvPr>
                  <p:cNvSpPr/>
                  <p:nvPr/>
                </p:nvSpPr>
                <p:spPr>
                  <a:xfrm>
                    <a:off x="6889198" y="3163337"/>
                    <a:ext cx="525272" cy="49084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ru-RU" sz="2400" dirty="0">
                      <a:solidFill>
                        <a:srgbClr val="28516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Прямоугольник 23">
                    <a:extLst>
                      <a:ext uri="{FF2B5EF4-FFF2-40B4-BE49-F238E27FC236}">
                        <a16:creationId xmlns:a16="http://schemas.microsoft.com/office/drawing/2014/main" id="{D1628AFC-5200-A346-8117-FFEA0631243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9198" y="3163337"/>
                    <a:ext cx="525272" cy="49084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6173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66A1B75C-F8BC-3F49-AFAC-BF59FE63DD1B}"/>
                  </a:ext>
                </a:extLst>
              </p:cNvPr>
              <p:cNvSpPr/>
              <p:nvPr/>
            </p:nvSpPr>
            <p:spPr>
              <a:xfrm>
                <a:off x="2620924" y="1498085"/>
                <a:ext cx="2754280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8, 6, 7, 4, 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9, 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66A1B75C-F8BC-3F49-AFAC-BF59FE63D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924" y="1498085"/>
                <a:ext cx="2754280" cy="461665"/>
              </a:xfrm>
              <a:prstGeom prst="rect">
                <a:avLst/>
              </a:prstGeom>
              <a:blipFill>
                <a:blip r:embed="rId10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F10F2DA0-3C0D-C741-9137-73359D87ED1A}"/>
                  </a:ext>
                </a:extLst>
              </p:cNvPr>
              <p:cNvSpPr/>
              <p:nvPr/>
            </p:nvSpPr>
            <p:spPr>
              <a:xfrm>
                <a:off x="2790842" y="2004704"/>
                <a:ext cx="2414444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F10F2DA0-3C0D-C741-9137-73359D87E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842" y="2004704"/>
                <a:ext cx="2414444" cy="461665"/>
              </a:xfrm>
              <a:prstGeom prst="rect">
                <a:avLst/>
              </a:prstGeom>
              <a:blipFill>
                <a:blip r:embed="rId11"/>
                <a:stretch>
                  <a:fillRect l="-2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A7E85688-1DDC-EC44-AD4B-396D2335C25C}"/>
                  </a:ext>
                </a:extLst>
              </p:cNvPr>
              <p:cNvSpPr/>
              <p:nvPr/>
            </p:nvSpPr>
            <p:spPr>
              <a:xfrm>
                <a:off x="5925271" y="1498085"/>
                <a:ext cx="2584362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400" b="0" i="1" dirty="0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, 9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4, 5, 6, 8, 10, 7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A7E85688-1DDC-EC44-AD4B-396D2335C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271" y="1498085"/>
                <a:ext cx="2584362" cy="461665"/>
              </a:xfrm>
              <a:prstGeom prst="rect">
                <a:avLst/>
              </a:prstGeom>
              <a:blipFill>
                <a:blip r:embed="rId12"/>
                <a:stretch>
                  <a:fillRect l="-2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1126FF42-7EAE-AD49-8ADD-51AFF8C6C51E}"/>
                  </a:ext>
                </a:extLst>
              </p:cNvPr>
              <p:cNvSpPr/>
              <p:nvPr/>
            </p:nvSpPr>
            <p:spPr>
              <a:xfrm>
                <a:off x="6010231" y="2004704"/>
                <a:ext cx="2414443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400" b="0" i="1" dirty="0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, 7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1, 2, 3, 5, 8, 4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1126FF42-7EAE-AD49-8ADD-51AFF8C6C5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231" y="2004704"/>
                <a:ext cx="2414443" cy="461665"/>
              </a:xfrm>
              <a:prstGeom prst="rect">
                <a:avLst/>
              </a:prstGeom>
              <a:blipFill>
                <a:blip r:embed="rId13"/>
                <a:stretch>
                  <a:fillRect l="-2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Объект 5">
            <a:extLst>
              <a:ext uri="{FF2B5EF4-FFF2-40B4-BE49-F238E27FC236}">
                <a16:creationId xmlns:a16="http://schemas.microsoft.com/office/drawing/2014/main" id="{315CA27A-C6A7-424E-AE08-5096D1925818}"/>
              </a:ext>
            </a:extLst>
          </p:cNvPr>
          <p:cNvSpPr txBox="1">
            <a:spLocks/>
          </p:cNvSpPr>
          <p:nvPr/>
        </p:nvSpPr>
        <p:spPr>
          <a:xfrm>
            <a:off x="619420" y="835048"/>
            <a:ext cx="1312714" cy="3896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30" name="Прямоугольник 36">
            <a:extLst>
              <a:ext uri="{FF2B5EF4-FFF2-40B4-BE49-F238E27FC236}">
                <a16:creationId xmlns:a16="http://schemas.microsoft.com/office/drawing/2014/main" id="{33887B02-ECBD-DA4B-94C0-71C79DE668F9}"/>
              </a:ext>
            </a:extLst>
          </p:cNvPr>
          <p:cNvSpPr/>
          <p:nvPr/>
        </p:nvSpPr>
        <p:spPr>
          <a:xfrm>
            <a:off x="820677" y="1547500"/>
            <a:ext cx="143322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sz="2400" b="1" dirty="0">
                <a:solidFill>
                  <a:srgbClr val="C0504D"/>
                </a:solidFill>
              </a:rPr>
              <a:t>Выборка</a:t>
            </a:r>
            <a:r>
              <a:rPr lang="en-US" sz="2400" b="1" dirty="0">
                <a:solidFill>
                  <a:srgbClr val="C0504D"/>
                </a:solidFill>
              </a:rPr>
              <a:t>: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34" name="Прямоугольник 37">
            <a:extLst>
              <a:ext uri="{FF2B5EF4-FFF2-40B4-BE49-F238E27FC236}">
                <a16:creationId xmlns:a16="http://schemas.microsoft.com/office/drawing/2014/main" id="{F015082F-3246-7B46-B25C-20FF570EBD90}"/>
              </a:ext>
            </a:extLst>
          </p:cNvPr>
          <p:cNvSpPr/>
          <p:nvPr/>
        </p:nvSpPr>
        <p:spPr>
          <a:xfrm>
            <a:off x="820677" y="2060848"/>
            <a:ext cx="143322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sz="2400" b="1" dirty="0">
                <a:solidFill>
                  <a:srgbClr val="C0504D"/>
                </a:solidFill>
              </a:rPr>
              <a:t>Порядок</a:t>
            </a:r>
            <a:r>
              <a:rPr lang="en-US" sz="2400" b="1" dirty="0">
                <a:solidFill>
                  <a:srgbClr val="C0504D"/>
                </a:solidFill>
              </a:rPr>
              <a:t>: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35" name="Прямоугольник 39">
            <a:extLst>
              <a:ext uri="{FF2B5EF4-FFF2-40B4-BE49-F238E27FC236}">
                <a16:creationId xmlns:a16="http://schemas.microsoft.com/office/drawing/2014/main" id="{046D6D5A-C0F7-6141-860C-65565F09124C}"/>
              </a:ext>
            </a:extLst>
          </p:cNvPr>
          <p:cNvSpPr/>
          <p:nvPr/>
        </p:nvSpPr>
        <p:spPr>
          <a:xfrm>
            <a:off x="820677" y="2564904"/>
            <a:ext cx="143322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sz="2400" b="1" dirty="0">
                <a:solidFill>
                  <a:srgbClr val="C0504D"/>
                </a:solidFill>
              </a:rPr>
              <a:t>Ранг</a:t>
            </a:r>
            <a:r>
              <a:rPr lang="en-US" sz="2400" b="1" dirty="0">
                <a:solidFill>
                  <a:srgbClr val="C0504D"/>
                </a:solidFill>
              </a:rPr>
              <a:t>:</a:t>
            </a:r>
            <a:endParaRPr lang="ru-RU" sz="24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10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Корреляция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 err="1">
                <a:solidFill>
                  <a:srgbClr val="28516A"/>
                </a:solidFill>
              </a:rPr>
              <a:t>Спирмена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05C3ABCA-9202-4D43-8424-67FBCA80B703}"/>
                  </a:ext>
                </a:extLst>
              </p:cNvPr>
              <p:cNvSpPr/>
              <p:nvPr/>
            </p:nvSpPr>
            <p:spPr>
              <a:xfrm>
                <a:off x="2508486" y="4077072"/>
                <a:ext cx="4127027" cy="517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≈0.645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05C3ABCA-9202-4D43-8424-67FBCA80B7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486" y="4077072"/>
                <a:ext cx="4127027" cy="5172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">
            <a:extLst>
              <a:ext uri="{FF2B5EF4-FFF2-40B4-BE49-F238E27FC236}">
                <a16:creationId xmlns:a16="http://schemas.microsoft.com/office/drawing/2014/main" id="{325E194F-44F0-49B5-8BBF-21C4CC7292A1}"/>
              </a:ext>
            </a:extLst>
          </p:cNvPr>
          <p:cNvSpPr/>
          <p:nvPr/>
        </p:nvSpPr>
        <p:spPr>
          <a:xfrm>
            <a:off x="539552" y="764704"/>
            <a:ext cx="8354262" cy="293867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23BC7616-FCE6-D441-8513-7C0A54BCCF88}"/>
              </a:ext>
            </a:extLst>
          </p:cNvPr>
          <p:cNvSpPr/>
          <p:nvPr/>
        </p:nvSpPr>
        <p:spPr>
          <a:xfrm>
            <a:off x="539552" y="764704"/>
            <a:ext cx="8354262" cy="2952328"/>
          </a:xfrm>
          <a:prstGeom prst="rect">
            <a:avLst/>
          </a:prstGeom>
          <a:noFill/>
          <a:ln w="12700">
            <a:miter lim="400000"/>
          </a:ln>
          <a:effectLst>
            <a:outerShdw blurRad="190500" dist="76200" dir="5400000" rotWithShape="0">
              <a:srgbClr val="000000">
                <a:alpha val="44711"/>
              </a:srgbClr>
            </a:outerShdw>
          </a:effectLst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p:sp>
        <p:nvSpPr>
          <p:cNvPr id="36" name="Объект 5">
            <a:extLst>
              <a:ext uri="{FF2B5EF4-FFF2-40B4-BE49-F238E27FC236}">
                <a16:creationId xmlns:a16="http://schemas.microsoft.com/office/drawing/2014/main" id="{83445200-F8EB-5B4E-BE07-402C0BA53074}"/>
              </a:ext>
            </a:extLst>
          </p:cNvPr>
          <p:cNvSpPr txBox="1">
            <a:spLocks/>
          </p:cNvSpPr>
          <p:nvPr/>
        </p:nvSpPr>
        <p:spPr>
          <a:xfrm>
            <a:off x="619420" y="835048"/>
            <a:ext cx="1312714" cy="3896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84680F68-A7BF-8241-A69C-9932F2E30727}"/>
              </a:ext>
            </a:extLst>
          </p:cNvPr>
          <p:cNvSpPr/>
          <p:nvPr/>
        </p:nvSpPr>
        <p:spPr>
          <a:xfrm>
            <a:off x="820677" y="1547500"/>
            <a:ext cx="143322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sz="2400" b="1" dirty="0">
                <a:solidFill>
                  <a:srgbClr val="C0504D"/>
                </a:solidFill>
              </a:rPr>
              <a:t>Выборка</a:t>
            </a:r>
            <a:r>
              <a:rPr lang="en-US" sz="2400" b="1" dirty="0">
                <a:solidFill>
                  <a:srgbClr val="C0504D"/>
                </a:solidFill>
              </a:rPr>
              <a:t>: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E058A0BC-32A0-E142-8195-53984BBBA13D}"/>
              </a:ext>
            </a:extLst>
          </p:cNvPr>
          <p:cNvSpPr/>
          <p:nvPr/>
        </p:nvSpPr>
        <p:spPr>
          <a:xfrm>
            <a:off x="820677" y="2060848"/>
            <a:ext cx="143322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sz="2400" b="1" dirty="0">
                <a:solidFill>
                  <a:srgbClr val="C0504D"/>
                </a:solidFill>
              </a:rPr>
              <a:t>Порядок</a:t>
            </a:r>
            <a:r>
              <a:rPr lang="en-US" sz="2400" b="1" dirty="0">
                <a:solidFill>
                  <a:srgbClr val="C0504D"/>
                </a:solidFill>
              </a:rPr>
              <a:t>:</a:t>
            </a:r>
            <a:endParaRPr lang="ru-RU" sz="2400" dirty="0">
              <a:solidFill>
                <a:srgbClr val="C050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FFDB2A8B-6F30-3E40-941C-6E4C2B47FD6D}"/>
                  </a:ext>
                </a:extLst>
              </p:cNvPr>
              <p:cNvSpPr/>
              <p:nvPr/>
            </p:nvSpPr>
            <p:spPr>
              <a:xfrm>
                <a:off x="3768130" y="972953"/>
                <a:ext cx="475900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FFDB2A8B-6F30-3E40-941C-6E4C2B47F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130" y="972953"/>
                <a:ext cx="4759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4307526F-19C1-184C-860A-C7542D9EA3C8}"/>
                  </a:ext>
                </a:extLst>
              </p:cNvPr>
              <p:cNvSpPr/>
              <p:nvPr/>
            </p:nvSpPr>
            <p:spPr>
              <a:xfrm>
                <a:off x="6993930" y="972953"/>
                <a:ext cx="463075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4307526F-19C1-184C-860A-C7542D9EA3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930" y="972953"/>
                <a:ext cx="46307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8CDBCF30-9D3E-3247-8E60-9E5C9BB38481}"/>
              </a:ext>
            </a:extLst>
          </p:cNvPr>
          <p:cNvSpPr/>
          <p:nvPr/>
        </p:nvSpPr>
        <p:spPr>
          <a:xfrm>
            <a:off x="820677" y="2564904"/>
            <a:ext cx="143322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sz="2400" b="1" dirty="0">
                <a:solidFill>
                  <a:srgbClr val="C0504D"/>
                </a:solidFill>
              </a:rPr>
              <a:t>Ранг</a:t>
            </a:r>
            <a:r>
              <a:rPr lang="en-US" sz="2400" b="1" dirty="0">
                <a:solidFill>
                  <a:srgbClr val="C0504D"/>
                </a:solidFill>
              </a:rPr>
              <a:t>:</a:t>
            </a:r>
            <a:endParaRPr lang="ru-RU" sz="2400" dirty="0">
              <a:solidFill>
                <a:srgbClr val="C0504D"/>
              </a:solidFill>
            </a:endParaRPr>
          </a:p>
        </p:txBody>
      </p: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5379417C-190A-4CEC-9E02-28F2E06D900A}"/>
              </a:ext>
            </a:extLst>
          </p:cNvPr>
          <p:cNvGrpSpPr/>
          <p:nvPr/>
        </p:nvGrpSpPr>
        <p:grpSpPr>
          <a:xfrm>
            <a:off x="2558407" y="2511323"/>
            <a:ext cx="2879314" cy="982873"/>
            <a:chOff x="2162497" y="2656717"/>
            <a:chExt cx="2879314" cy="982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Прямоугольник 44">
                  <a:extLst>
                    <a:ext uri="{FF2B5EF4-FFF2-40B4-BE49-F238E27FC236}">
                      <a16:creationId xmlns:a16="http://schemas.microsoft.com/office/drawing/2014/main" id="{67B417B0-044C-6445-8BE5-16C9485ADAAD}"/>
                    </a:ext>
                  </a:extLst>
                </p:cNvPr>
                <p:cNvSpPr/>
                <p:nvPr/>
              </p:nvSpPr>
              <p:spPr>
                <a:xfrm>
                  <a:off x="2162497" y="2656717"/>
                  <a:ext cx="28793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spcBef>
                      <a:spcPts val="0"/>
                    </a:spcBef>
                    <a:defRPr sz="1600" spc="0">
                      <a:latin typeface="DIN Alternate Bold"/>
                      <a:ea typeface="DIN Alternate Bold"/>
                      <a:cs typeface="DIN Alternate Bold"/>
                      <a:sym typeface="DIN Alternate Bold"/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sz="2400" b="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.5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7.5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Прямоугольник 44">
                  <a:extLst>
                    <a:ext uri="{FF2B5EF4-FFF2-40B4-BE49-F238E27FC236}">
                      <a16:creationId xmlns:a16="http://schemas.microsoft.com/office/drawing/2014/main" id="{67B417B0-044C-6445-8BE5-16C9485ADA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2497" y="2656717"/>
                  <a:ext cx="2879314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42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Прямоугольник 45">
                  <a:extLst>
                    <a:ext uri="{FF2B5EF4-FFF2-40B4-BE49-F238E27FC236}">
                      <a16:creationId xmlns:a16="http://schemas.microsoft.com/office/drawing/2014/main" id="{1A692D30-EB17-2348-A9AF-52CE89CC7809}"/>
                    </a:ext>
                  </a:extLst>
                </p:cNvPr>
                <p:cNvSpPr/>
                <p:nvPr/>
              </p:nvSpPr>
              <p:spPr>
                <a:xfrm>
                  <a:off x="3352054" y="3177925"/>
                  <a:ext cx="51623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46" name="Прямоугольник 45">
                  <a:extLst>
                    <a:ext uri="{FF2B5EF4-FFF2-40B4-BE49-F238E27FC236}">
                      <a16:creationId xmlns:a16="http://schemas.microsoft.com/office/drawing/2014/main" id="{1A692D30-EB17-2348-A9AF-52CE89CC78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054" y="3177925"/>
                  <a:ext cx="516232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FCFB164E-2F0D-4557-96F5-BDFC7E91874E}"/>
              </a:ext>
            </a:extLst>
          </p:cNvPr>
          <p:cNvGrpSpPr/>
          <p:nvPr/>
        </p:nvGrpSpPr>
        <p:grpSpPr>
          <a:xfrm>
            <a:off x="5777796" y="2511323"/>
            <a:ext cx="2879313" cy="997460"/>
            <a:chOff x="5704163" y="2656717"/>
            <a:chExt cx="2879313" cy="9974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Прямоугольник 42">
                  <a:extLst>
                    <a:ext uri="{FF2B5EF4-FFF2-40B4-BE49-F238E27FC236}">
                      <a16:creationId xmlns:a16="http://schemas.microsoft.com/office/drawing/2014/main" id="{08B081F5-0C54-8C4E-9ABA-F60F21166C9A}"/>
                    </a:ext>
                  </a:extLst>
                </p:cNvPr>
                <p:cNvSpPr/>
                <p:nvPr/>
              </p:nvSpPr>
              <p:spPr>
                <a:xfrm>
                  <a:off x="5704163" y="2656717"/>
                  <a:ext cx="287931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spcBef>
                      <a:spcPts val="0"/>
                    </a:spcBef>
                    <a:defRPr sz="1600" spc="0">
                      <a:latin typeface="DIN Alternate Bold"/>
                      <a:ea typeface="DIN Alternate Bold"/>
                      <a:cs typeface="DIN Alternate Bold"/>
                      <a:sym typeface="DIN Alternate Bold"/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416F2F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400" b="0" i="1" dirty="0" smtClean="0">
                            <a:solidFill>
                              <a:srgbClr val="416F2F"/>
                            </a:solidFill>
                            <a:latin typeface="Cambria Math" panose="02040503050406030204" pitchFamily="18" charset="0"/>
                          </a:rPr>
                          <m:t>.5, 6.5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1, 2, 3, 5, 8, 4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Прямоугольник 42">
                  <a:extLst>
                    <a:ext uri="{FF2B5EF4-FFF2-40B4-BE49-F238E27FC236}">
                      <a16:creationId xmlns:a16="http://schemas.microsoft.com/office/drawing/2014/main" id="{08B081F5-0C54-8C4E-9ABA-F60F21166C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4163" y="2656717"/>
                  <a:ext cx="2879313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42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Прямоугольник 43">
                  <a:extLst>
                    <a:ext uri="{FF2B5EF4-FFF2-40B4-BE49-F238E27FC236}">
                      <a16:creationId xmlns:a16="http://schemas.microsoft.com/office/drawing/2014/main" id="{D1628AFC-5200-A346-8117-FFEA06312433}"/>
                    </a:ext>
                  </a:extLst>
                </p:cNvPr>
                <p:cNvSpPr/>
                <p:nvPr/>
              </p:nvSpPr>
              <p:spPr>
                <a:xfrm>
                  <a:off x="6889198" y="3163337"/>
                  <a:ext cx="525272" cy="4908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Прямоугольник 43">
                  <a:extLst>
                    <a:ext uri="{FF2B5EF4-FFF2-40B4-BE49-F238E27FC236}">
                      <a16:creationId xmlns:a16="http://schemas.microsoft.com/office/drawing/2014/main" id="{D1628AFC-5200-A346-8117-FFEA063124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9198" y="3163337"/>
                  <a:ext cx="525272" cy="490840"/>
                </a:xfrm>
                <a:prstGeom prst="rect">
                  <a:avLst/>
                </a:prstGeom>
                <a:blipFill>
                  <a:blip r:embed="rId10"/>
                  <a:stretch>
                    <a:fillRect b="-617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66A1B75C-F8BC-3F49-AFAC-BF59FE63DD1B}"/>
                  </a:ext>
                </a:extLst>
              </p:cNvPr>
              <p:cNvSpPr/>
              <p:nvPr/>
            </p:nvSpPr>
            <p:spPr>
              <a:xfrm>
                <a:off x="2620924" y="1498085"/>
                <a:ext cx="2754280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8, 6, 7, 4, 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9, 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66A1B75C-F8BC-3F49-AFAC-BF59FE63D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924" y="1498085"/>
                <a:ext cx="2754280" cy="461665"/>
              </a:xfrm>
              <a:prstGeom prst="rect">
                <a:avLst/>
              </a:prstGeom>
              <a:blipFill>
                <a:blip r:embed="rId11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F10F2DA0-3C0D-C741-9137-73359D87ED1A}"/>
                  </a:ext>
                </a:extLst>
              </p:cNvPr>
              <p:cNvSpPr/>
              <p:nvPr/>
            </p:nvSpPr>
            <p:spPr>
              <a:xfrm>
                <a:off x="2790842" y="2004704"/>
                <a:ext cx="2414444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F10F2DA0-3C0D-C741-9137-73359D87E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842" y="2004704"/>
                <a:ext cx="2414444" cy="461665"/>
              </a:xfrm>
              <a:prstGeom prst="rect">
                <a:avLst/>
              </a:prstGeom>
              <a:blipFill>
                <a:blip r:embed="rId12"/>
                <a:stretch>
                  <a:fillRect l="-2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A7E85688-1DDC-EC44-AD4B-396D2335C25C}"/>
                  </a:ext>
                </a:extLst>
              </p:cNvPr>
              <p:cNvSpPr/>
              <p:nvPr/>
            </p:nvSpPr>
            <p:spPr>
              <a:xfrm>
                <a:off x="5925271" y="1498085"/>
                <a:ext cx="2584362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400" b="0" i="1" dirty="0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, 9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4, 5, 6, 8, 10, 7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A7E85688-1DDC-EC44-AD4B-396D2335C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271" y="1498085"/>
                <a:ext cx="2584362" cy="461665"/>
              </a:xfrm>
              <a:prstGeom prst="rect">
                <a:avLst/>
              </a:prstGeom>
              <a:blipFill>
                <a:blip r:embed="rId13"/>
                <a:stretch>
                  <a:fillRect l="-2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1126FF42-7EAE-AD49-8ADD-51AFF8C6C51E}"/>
                  </a:ext>
                </a:extLst>
              </p:cNvPr>
              <p:cNvSpPr/>
              <p:nvPr/>
            </p:nvSpPr>
            <p:spPr>
              <a:xfrm>
                <a:off x="6010231" y="2004704"/>
                <a:ext cx="2414443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400" b="0" i="1" dirty="0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</a:rPr>
                        <m:t>, 7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1, 2, 3, 5, 8, 4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1126FF42-7EAE-AD49-8ADD-51AFF8C6C5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231" y="2004704"/>
                <a:ext cx="2414443" cy="461665"/>
              </a:xfrm>
              <a:prstGeom prst="rect">
                <a:avLst/>
              </a:prstGeom>
              <a:blipFill>
                <a:blip r:embed="rId14"/>
                <a:stretch>
                  <a:fillRect l="-2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745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325E194F-44F0-49B5-8BBF-21C4CC7292A1}"/>
              </a:ext>
            </a:extLst>
          </p:cNvPr>
          <p:cNvSpPr/>
          <p:nvPr/>
        </p:nvSpPr>
        <p:spPr>
          <a:xfrm>
            <a:off x="610227" y="3731355"/>
            <a:ext cx="7153500" cy="128182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Корреляция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 err="1">
                <a:solidFill>
                  <a:srgbClr val="28516A"/>
                </a:solidFill>
              </a:rPr>
              <a:t>Спирмена</a:t>
            </a:r>
            <a:endParaRPr lang="ru-RU" sz="3200" b="1" dirty="0">
              <a:solidFill>
                <a:srgbClr val="28516A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95DC0D-EC25-284C-9086-04FA9BB15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836712"/>
            <a:ext cx="8290001" cy="2623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4D4ED3-2D7D-CB4B-B487-4F839A7705F5}"/>
              </a:ext>
            </a:extLst>
          </p:cNvPr>
          <p:cNvSpPr txBox="1"/>
          <p:nvPr/>
        </p:nvSpPr>
        <p:spPr>
          <a:xfrm>
            <a:off x="1475656" y="3966155"/>
            <a:ext cx="6158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Корреляция </a:t>
            </a:r>
            <a:r>
              <a:rPr lang="ru-RU" sz="2400" dirty="0" err="1">
                <a:solidFill>
                  <a:srgbClr val="C0504D"/>
                </a:solidFill>
              </a:rPr>
              <a:t>Спирмэна</a:t>
            </a:r>
            <a:r>
              <a:rPr lang="ru-RU" sz="2400" dirty="0">
                <a:solidFill>
                  <a:srgbClr val="C0504D"/>
                </a:solidFill>
              </a:rPr>
              <a:t> пытается уловить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в данных монотонность</a:t>
            </a:r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9A1AE188-0E52-9E48-A201-0DDA843C689C}"/>
              </a:ext>
            </a:extLst>
          </p:cNvPr>
          <p:cNvSpPr/>
          <p:nvPr/>
        </p:nvSpPr>
        <p:spPr>
          <a:xfrm>
            <a:off x="925814" y="4004177"/>
            <a:ext cx="333818" cy="333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12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325E194F-44F0-49B5-8BBF-21C4CC7292A1}"/>
              </a:ext>
            </a:extLst>
          </p:cNvPr>
          <p:cNvSpPr/>
          <p:nvPr/>
        </p:nvSpPr>
        <p:spPr>
          <a:xfrm>
            <a:off x="589112" y="724435"/>
            <a:ext cx="4081041" cy="458112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>
              <a:latin typeface="DIN Alternate Bold"/>
              <a:ea typeface="DIN Alternate Bold"/>
              <a:cs typeface="DIN Alternate Bold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Корреляция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не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означает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причинность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53677E-68EF-E441-B694-1BCBB7BD1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724435"/>
            <a:ext cx="4058593" cy="45811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B2C26C-E6B1-C246-B88D-CC9E9FC63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724435"/>
            <a:ext cx="3960440" cy="4585309"/>
          </a:xfrm>
          <a:prstGeom prst="rect">
            <a:avLst/>
          </a:prstGeom>
        </p:spPr>
      </p:pic>
      <p:sp>
        <p:nvSpPr>
          <p:cNvPr id="3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9B1E1999-6D31-44B5-A86D-2BAA96BDF450}"/>
              </a:ext>
            </a:extLst>
          </p:cNvPr>
          <p:cNvSpPr txBox="1"/>
          <p:nvPr/>
        </p:nvSpPr>
        <p:spPr>
          <a:xfrm>
            <a:off x="581497" y="6093296"/>
            <a:ext cx="7704856" cy="1692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100" dirty="0">
                <a:solidFill>
                  <a:schemeClr val="bg1">
                    <a:lumMod val="50000"/>
                  </a:schemeClr>
                </a:solidFill>
              </a:rPr>
              <a:t>Больше примеров в </a:t>
            </a:r>
            <a:r>
              <a:rPr lang="ru-RU" sz="1100" dirty="0" err="1">
                <a:solidFill>
                  <a:schemeClr val="bg1">
                    <a:lumMod val="50000"/>
                  </a:schemeClr>
                </a:solidFill>
              </a:rPr>
              <a:t>пабликах</a:t>
            </a:r>
            <a:r>
              <a:rPr lang="ru-RU" sz="1100" dirty="0">
                <a:solidFill>
                  <a:schemeClr val="bg1">
                    <a:lumMod val="50000"/>
                  </a:schemeClr>
                </a:solidFill>
              </a:rPr>
              <a:t> Яндекса в социальных сетях по тегу #ПарадоксыВПоиске</a:t>
            </a:r>
          </a:p>
        </p:txBody>
      </p:sp>
    </p:spTree>
    <p:extLst>
      <p:ext uri="{BB962C8B-B14F-4D97-AF65-F5344CB8AC3E}">
        <p14:creationId xmlns:p14="http://schemas.microsoft.com/office/powerpoint/2010/main" val="84925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Ложная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корреляция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ED878BF-9186-B246-BDFA-34C6B66E13BB}"/>
              </a:ext>
            </a:extLst>
          </p:cNvPr>
          <p:cNvSpPr/>
          <p:nvPr/>
        </p:nvSpPr>
        <p:spPr>
          <a:xfrm>
            <a:off x="612000" y="720000"/>
            <a:ext cx="8136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444444"/>
                </a:solidFill>
              </a:rPr>
              <a:t>Это связь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которая не имеет содержательного смысла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14F7CC-2CB5-BC49-A06B-3F388B017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31" y="1216652"/>
            <a:ext cx="8035002" cy="35960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C819B73-0DDD-3D4F-B8AA-6F1DD5AC4B9F}"/>
                  </a:ext>
                </a:extLst>
              </p:cNvPr>
              <p:cNvSpPr/>
              <p:nvPr/>
            </p:nvSpPr>
            <p:spPr>
              <a:xfrm>
                <a:off x="6479922" y="3825007"/>
                <a:ext cx="18290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𝑐𝑜𝑟𝑟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=0.98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C819B73-0DDD-3D4F-B8AA-6F1DD5AC4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922" y="3825007"/>
                <a:ext cx="182909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B287DBF0-8F9E-7E47-9522-EB253A9A2515}"/>
              </a:ext>
            </a:extLst>
          </p:cNvPr>
          <p:cNvSpPr txBox="1"/>
          <p:nvPr/>
        </p:nvSpPr>
        <p:spPr>
          <a:xfrm>
            <a:off x="517622" y="6093296"/>
            <a:ext cx="7704856" cy="2462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dirty="0">
                <a:solidFill>
                  <a:srgbClr val="444444"/>
                </a:solidFill>
              </a:rPr>
              <a:t>Ещё примеры</a:t>
            </a:r>
            <a:r>
              <a:rPr lang="en-US" dirty="0">
                <a:solidFill>
                  <a:srgbClr val="444444"/>
                </a:solidFill>
              </a:rPr>
              <a:t>: </a:t>
            </a:r>
            <a:r>
              <a:rPr lang="ru-RU" dirty="0" err="1">
                <a:solidFill>
                  <a:srgbClr val="28516A"/>
                </a:solidFill>
              </a:rPr>
              <a:t>http</a:t>
            </a:r>
            <a:r>
              <a:rPr lang="ru-RU" dirty="0">
                <a:solidFill>
                  <a:srgbClr val="28516A"/>
                </a:solidFill>
              </a:rPr>
              <a:t>://</a:t>
            </a:r>
            <a:r>
              <a:rPr lang="ru-RU" dirty="0" err="1">
                <a:solidFill>
                  <a:srgbClr val="28516A"/>
                </a:solidFill>
              </a:rPr>
              <a:t>www.tylervigen.com</a:t>
            </a:r>
            <a:r>
              <a:rPr lang="ru-RU" dirty="0">
                <a:solidFill>
                  <a:srgbClr val="28516A"/>
                </a:solidFill>
              </a:rPr>
              <a:t>/</a:t>
            </a:r>
            <a:r>
              <a:rPr lang="ru-RU" dirty="0" err="1">
                <a:solidFill>
                  <a:srgbClr val="28516A"/>
                </a:solidFill>
              </a:rPr>
              <a:t>spurious-correlations</a:t>
            </a:r>
            <a:endParaRPr lang="ru-RU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28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Ложная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корреляция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B3CC4114-E4A3-7746-A456-BAABC7CB55E9}"/>
              </a:ext>
            </a:extLst>
          </p:cNvPr>
          <p:cNvSpPr txBox="1">
            <a:spLocks/>
          </p:cNvSpPr>
          <p:nvPr/>
        </p:nvSpPr>
        <p:spPr>
          <a:xfrm>
            <a:off x="611999" y="4752000"/>
            <a:ext cx="8035001" cy="9621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Разгадка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444444"/>
                </a:solidFill>
              </a:rPr>
              <a:t>в динамике обоих рядов присутствует тренд</a:t>
            </a:r>
            <a:r>
              <a:rPr lang="en-US" sz="2400" dirty="0">
                <a:solidFill>
                  <a:srgbClr val="444444"/>
                </a:solidFill>
              </a:rPr>
              <a:t>. </a:t>
            </a:r>
            <a:r>
              <a:rPr lang="ru-RU" sz="2400" dirty="0">
                <a:solidFill>
                  <a:srgbClr val="444444"/>
                </a:solidFill>
              </a:rPr>
              <a:t>Если провести очистку от него</a:t>
            </a:r>
            <a:r>
              <a:rPr lang="en-US" sz="2400" dirty="0">
                <a:solidFill>
                  <a:srgbClr val="444444"/>
                </a:solidFill>
              </a:rPr>
              <a:t>,</a:t>
            </a:r>
            <a:r>
              <a:rPr lang="ru-RU" sz="2400" dirty="0">
                <a:solidFill>
                  <a:srgbClr val="444444"/>
                </a:solidFill>
              </a:rPr>
              <a:t> корреляция пропадёт</a:t>
            </a:r>
            <a:r>
              <a:rPr lang="en-US" sz="2400" dirty="0">
                <a:solidFill>
                  <a:srgbClr val="444444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C819B73-0DDD-3D4F-B8AA-6F1DD5AC4B9F}"/>
                  </a:ext>
                </a:extLst>
              </p:cNvPr>
              <p:cNvSpPr/>
              <p:nvPr/>
            </p:nvSpPr>
            <p:spPr>
              <a:xfrm>
                <a:off x="6327522" y="3672607"/>
                <a:ext cx="18290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59A9"/>
                          </a:solidFill>
                          <a:latin typeface="Cambria Math" panose="02040503050406030204" pitchFamily="18" charset="0"/>
                        </a:rPr>
                        <m:t>𝑐𝑜𝑟𝑟</m:t>
                      </m:r>
                      <m:r>
                        <a:rPr lang="en-US" sz="2400" b="0" i="1" smtClean="0">
                          <a:solidFill>
                            <a:srgbClr val="0059A9"/>
                          </a:solidFill>
                          <a:latin typeface="Cambria Math" panose="02040503050406030204" pitchFamily="18" charset="0"/>
                        </a:rPr>
                        <m:t>=0.98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C819B73-0DDD-3D4F-B8AA-6F1DD5AC4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522" y="3672607"/>
                <a:ext cx="182909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ED878BF-9186-B246-BDFA-34C6B66E13BB}"/>
              </a:ext>
            </a:extLst>
          </p:cNvPr>
          <p:cNvSpPr/>
          <p:nvPr/>
        </p:nvSpPr>
        <p:spPr>
          <a:xfrm>
            <a:off x="612000" y="720000"/>
            <a:ext cx="8136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444444"/>
                </a:solidFill>
              </a:rPr>
              <a:t>Это связь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которая не имеет содержательного смысла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314F7CC-2CB5-BC49-A06B-3F388B017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31" y="1216652"/>
            <a:ext cx="8035002" cy="35960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C819B73-0DDD-3D4F-B8AA-6F1DD5AC4B9F}"/>
                  </a:ext>
                </a:extLst>
              </p:cNvPr>
              <p:cNvSpPr/>
              <p:nvPr/>
            </p:nvSpPr>
            <p:spPr>
              <a:xfrm>
                <a:off x="6479922" y="3825007"/>
                <a:ext cx="18290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𝑐𝑜𝑟𝑟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=0.98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C819B73-0DDD-3D4F-B8AA-6F1DD5AC4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922" y="3825007"/>
                <a:ext cx="182909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59A9FFD7-A493-0A4D-B815-4CDCD75FA3DA}"/>
              </a:ext>
            </a:extLst>
          </p:cNvPr>
          <p:cNvSpPr txBox="1"/>
          <p:nvPr/>
        </p:nvSpPr>
        <p:spPr>
          <a:xfrm>
            <a:off x="517622" y="6093296"/>
            <a:ext cx="7704856" cy="2462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dirty="0">
                <a:solidFill>
                  <a:srgbClr val="444444"/>
                </a:solidFill>
              </a:rPr>
              <a:t>Ещё примеры</a:t>
            </a:r>
            <a:r>
              <a:rPr lang="en-US" dirty="0">
                <a:solidFill>
                  <a:srgbClr val="444444"/>
                </a:solidFill>
              </a:rPr>
              <a:t>: </a:t>
            </a:r>
            <a:r>
              <a:rPr lang="ru-RU" dirty="0" err="1">
                <a:solidFill>
                  <a:srgbClr val="28516A"/>
                </a:solidFill>
              </a:rPr>
              <a:t>http</a:t>
            </a:r>
            <a:r>
              <a:rPr lang="ru-RU" dirty="0">
                <a:solidFill>
                  <a:srgbClr val="28516A"/>
                </a:solidFill>
              </a:rPr>
              <a:t>://</a:t>
            </a:r>
            <a:r>
              <a:rPr lang="ru-RU" dirty="0" err="1">
                <a:solidFill>
                  <a:srgbClr val="28516A"/>
                </a:solidFill>
              </a:rPr>
              <a:t>www.tylervigen.com</a:t>
            </a:r>
            <a:r>
              <a:rPr lang="ru-RU" dirty="0">
                <a:solidFill>
                  <a:srgbClr val="28516A"/>
                </a:solidFill>
              </a:rPr>
              <a:t>/</a:t>
            </a:r>
            <a:r>
              <a:rPr lang="ru-RU" dirty="0" err="1">
                <a:solidFill>
                  <a:srgbClr val="28516A"/>
                </a:solidFill>
              </a:rPr>
              <a:t>spurious-correlations</a:t>
            </a:r>
            <a:endParaRPr lang="ru-RU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80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920880" cy="40771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  <a:latin typeface="Myriad Pro" pitchFamily="34" charset="0"/>
              </a:rPr>
              <a:t>В реальности случайные величины часто зависят друг от друга</a:t>
            </a:r>
            <a:r>
              <a:rPr lang="en-US" sz="2400" dirty="0">
                <a:solidFill>
                  <a:srgbClr val="444444"/>
                </a:solidFill>
                <a:latin typeface="Myriad Pro" pitchFamily="34" charset="0"/>
              </a:rPr>
              <a:t>: </a:t>
            </a:r>
            <a:r>
              <a:rPr lang="ru-RU" sz="2400" dirty="0">
                <a:solidFill>
                  <a:srgbClr val="444444"/>
                </a:solidFill>
                <a:latin typeface="Myriad Pro" pitchFamily="34" charset="0"/>
              </a:rPr>
              <a:t>поговорим как эту зависимость можно измерить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  <a:latin typeface="Myriad Pro" pitchFamily="34" charset="0"/>
              </a:rPr>
              <a:t>На практике часто встречается нормальное распределение</a:t>
            </a:r>
            <a:r>
              <a:rPr lang="en-US" sz="2400" dirty="0">
                <a:solidFill>
                  <a:srgbClr val="444444"/>
                </a:solidFill>
                <a:latin typeface="Myriad Pro" pitchFamily="34" charset="0"/>
              </a:rPr>
              <a:t>: </a:t>
            </a:r>
            <a:r>
              <a:rPr lang="ru-RU" sz="2400" dirty="0">
                <a:solidFill>
                  <a:srgbClr val="444444"/>
                </a:solidFill>
                <a:latin typeface="Myriad Pro" pitchFamily="34" charset="0"/>
              </a:rPr>
              <a:t>поговорим про его свойства </a:t>
            </a:r>
            <a:br>
              <a:rPr lang="ru-RU" sz="2400" dirty="0">
                <a:solidFill>
                  <a:srgbClr val="444444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444444"/>
                </a:solidFill>
                <a:latin typeface="Myriad Pro" pitchFamily="34" charset="0"/>
              </a:rPr>
              <a:t>и как с ним работать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  <a:latin typeface="Myriad Pro" pitchFamily="34" charset="0"/>
              </a:rPr>
              <a:t>Данные не бывают идеальными</a:t>
            </a:r>
            <a:r>
              <a:rPr lang="en-US" sz="2400" dirty="0">
                <a:solidFill>
                  <a:srgbClr val="444444"/>
                </a:solidFill>
                <a:latin typeface="Myriad Pro" pitchFamily="34" charset="0"/>
              </a:rPr>
              <a:t>: </a:t>
            </a:r>
            <a:r>
              <a:rPr lang="ru-RU" sz="2400" dirty="0">
                <a:solidFill>
                  <a:srgbClr val="444444"/>
                </a:solidFill>
                <a:latin typeface="Myriad Pro" pitchFamily="34" charset="0"/>
              </a:rPr>
              <a:t>поговорим </a:t>
            </a:r>
            <a:br>
              <a:rPr lang="ru-RU" sz="2400" dirty="0">
                <a:solidFill>
                  <a:srgbClr val="444444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444444"/>
                </a:solidFill>
                <a:latin typeface="Myriad Pro" pitchFamily="34" charset="0"/>
              </a:rPr>
              <a:t>про то</a:t>
            </a:r>
            <a:r>
              <a:rPr lang="en-US" sz="2400" dirty="0">
                <a:solidFill>
                  <a:srgbClr val="444444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444444"/>
                </a:solidFill>
                <a:latin typeface="Myriad Pro" pitchFamily="34" charset="0"/>
              </a:rPr>
              <a:t>какие проблемы в них могут возникать </a:t>
            </a:r>
            <a:br>
              <a:rPr lang="ru-RU" sz="2400" dirty="0">
                <a:solidFill>
                  <a:srgbClr val="444444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444444"/>
                </a:solidFill>
                <a:latin typeface="Myriad Pro" pitchFamily="34" charset="0"/>
              </a:rPr>
              <a:t>и как с ними бороться</a:t>
            </a:r>
            <a:endParaRPr lang="en-US" sz="2400" dirty="0">
              <a:solidFill>
                <a:srgbClr val="444444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  <a:latin typeface="Myriad Pro" pitchFamily="34" charset="0"/>
              </a:rPr>
              <a:t>В том числе о том</a:t>
            </a:r>
            <a:r>
              <a:rPr lang="en-US" sz="2400" dirty="0">
                <a:solidFill>
                  <a:srgbClr val="444444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444444"/>
                </a:solidFill>
                <a:latin typeface="Myriad Pro" pitchFamily="34" charset="0"/>
              </a:rPr>
              <a:t>как описательные статистики помогают в этой борьбе </a:t>
            </a:r>
          </a:p>
        </p:txBody>
      </p:sp>
    </p:spTree>
    <p:extLst>
      <p:ext uri="{BB962C8B-B14F-4D97-AF65-F5344CB8AC3E}">
        <p14:creationId xmlns:p14="http://schemas.microsoft.com/office/powerpoint/2010/main" val="315270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Ложная</a:t>
            </a:r>
            <a:r>
              <a:rPr lang="ru-RU" sz="3200" b="1" dirty="0">
                <a:solidFill>
                  <a:srgbClr val="0059A9"/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корреляция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35283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444444"/>
                </a:solidFill>
              </a:rPr>
              <a:t>Корреляция между величинами может быть вызвана общей причиной</a:t>
            </a:r>
            <a:r>
              <a:rPr lang="en-US" sz="2400" dirty="0">
                <a:solidFill>
                  <a:srgbClr val="444444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8970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Ложная</a:t>
            </a:r>
            <a:r>
              <a:rPr lang="ru-RU" sz="3200" b="1" dirty="0">
                <a:solidFill>
                  <a:srgbClr val="0059A9"/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корреляция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35283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444444"/>
                </a:solidFill>
              </a:rPr>
              <a:t>Корреляция между величинами может быть вызвана общей причиной</a:t>
            </a:r>
            <a:r>
              <a:rPr lang="en-US" sz="2400" dirty="0">
                <a:solidFill>
                  <a:srgbClr val="444444"/>
                </a:solidFill>
              </a:rPr>
              <a:t>: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Общий тренд в данных</a:t>
            </a:r>
          </a:p>
        </p:txBody>
      </p:sp>
    </p:spTree>
    <p:extLst>
      <p:ext uri="{BB962C8B-B14F-4D97-AF65-F5344CB8AC3E}">
        <p14:creationId xmlns:p14="http://schemas.microsoft.com/office/powerpoint/2010/main" val="395875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Ложная</a:t>
            </a:r>
            <a:r>
              <a:rPr lang="ru-RU" sz="3200" b="1" dirty="0">
                <a:solidFill>
                  <a:srgbClr val="0059A9"/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корреляция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35283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Font typeface="Arial" pitchFamily="34" charset="0"/>
              <a:buNone/>
            </a:pPr>
            <a:r>
              <a:rPr lang="ru-RU" sz="2400" dirty="0">
                <a:solidFill>
                  <a:srgbClr val="444444"/>
                </a:solidFill>
              </a:rPr>
              <a:t>Корреляция между величинами может быть вызвана общей причиной</a:t>
            </a:r>
            <a:r>
              <a:rPr lang="en-US" sz="2400" dirty="0">
                <a:solidFill>
                  <a:srgbClr val="444444"/>
                </a:solidFill>
              </a:rPr>
              <a:t>: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Общий тренд в данных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Спрос на мороженое и число грабежей коррелируют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из-за погоды</a:t>
            </a:r>
          </a:p>
        </p:txBody>
      </p:sp>
    </p:spTree>
    <p:extLst>
      <p:ext uri="{BB962C8B-B14F-4D97-AF65-F5344CB8AC3E}">
        <p14:creationId xmlns:p14="http://schemas.microsoft.com/office/powerpoint/2010/main" val="267972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Ложная</a:t>
            </a:r>
            <a:r>
              <a:rPr lang="ru-RU" sz="3200" b="1" dirty="0">
                <a:solidFill>
                  <a:srgbClr val="0059A9"/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корреляция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35283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444444"/>
                </a:solidFill>
              </a:rPr>
              <a:t>Корреляция между величинами может быть вызвана общей причиной</a:t>
            </a:r>
            <a:r>
              <a:rPr lang="en-US" sz="2400" dirty="0">
                <a:solidFill>
                  <a:srgbClr val="444444"/>
                </a:solidFill>
              </a:rPr>
              <a:t>: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Общий тренд в данных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Спрос на мороженое и число грабежей коррелируют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из-за погоды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Цены на различные продукты могут коррелировать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из-за инфляции</a:t>
            </a:r>
            <a:endParaRPr lang="en-US" sz="2400" dirty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4464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Ковариация и корреляция Пирсона задают меру линейной связи между случайными величинами</a:t>
            </a:r>
          </a:p>
        </p:txBody>
      </p:sp>
    </p:spTree>
    <p:extLst>
      <p:ext uri="{BB962C8B-B14F-4D97-AF65-F5344CB8AC3E}">
        <p14:creationId xmlns:p14="http://schemas.microsoft.com/office/powerpoint/2010/main" val="375495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4464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Ковариация и корреляция Пирсона задают меру линейной связи между случайными величинами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Корреляция </a:t>
            </a:r>
            <a:r>
              <a:rPr lang="ru-RU" sz="2400" dirty="0" err="1">
                <a:solidFill>
                  <a:srgbClr val="444444"/>
                </a:solidFill>
              </a:rPr>
              <a:t>Спирмена</a:t>
            </a:r>
            <a:r>
              <a:rPr lang="ru-RU" sz="2400" dirty="0">
                <a:solidFill>
                  <a:srgbClr val="444444"/>
                </a:solidFill>
              </a:rPr>
              <a:t> пытается измерить меру монотонной взаимосвязи</a:t>
            </a:r>
          </a:p>
        </p:txBody>
      </p:sp>
    </p:spTree>
    <p:extLst>
      <p:ext uri="{BB962C8B-B14F-4D97-AF65-F5344CB8AC3E}">
        <p14:creationId xmlns:p14="http://schemas.microsoft.com/office/powerpoint/2010/main" val="84416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4464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Ковариация и корреляция Пирсона задают меру линейной связи между случайными величинами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Корреляция </a:t>
            </a:r>
            <a:r>
              <a:rPr lang="ru-RU" sz="2400" dirty="0" err="1">
                <a:solidFill>
                  <a:srgbClr val="444444"/>
                </a:solidFill>
              </a:rPr>
              <a:t>Спирмена</a:t>
            </a:r>
            <a:r>
              <a:rPr lang="ru-RU" sz="2400" dirty="0">
                <a:solidFill>
                  <a:srgbClr val="444444"/>
                </a:solidFill>
              </a:rPr>
              <a:t> пытается измерить меру монотонной взаимосвязи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Корреляции  между переменными не достаточно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для наличия причинно-следственной связи</a:t>
            </a:r>
          </a:p>
        </p:txBody>
      </p:sp>
    </p:spTree>
    <p:extLst>
      <p:ext uri="{BB962C8B-B14F-4D97-AF65-F5344CB8AC3E}">
        <p14:creationId xmlns:p14="http://schemas.microsoft.com/office/powerpoint/2010/main" val="204722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4464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Ковариация и корреляция Пирсона задают меру линейной связи между случайными величинами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Корреляция </a:t>
            </a:r>
            <a:r>
              <a:rPr lang="ru-RU" sz="2400" dirty="0" err="1">
                <a:solidFill>
                  <a:srgbClr val="444444"/>
                </a:solidFill>
              </a:rPr>
              <a:t>Спирмена</a:t>
            </a:r>
            <a:r>
              <a:rPr lang="ru-RU" sz="2400" dirty="0">
                <a:solidFill>
                  <a:srgbClr val="444444"/>
                </a:solidFill>
              </a:rPr>
              <a:t> пытается измерить меру монотонной взаимосвязи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Корреляции  между переменными не достаточно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для наличия причинно-следственной связи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Иногда в данных присутствует ложная корреляция</a:t>
            </a:r>
          </a:p>
        </p:txBody>
      </p:sp>
    </p:spTree>
    <p:extLst>
      <p:ext uri="{BB962C8B-B14F-4D97-AF65-F5344CB8AC3E}">
        <p14:creationId xmlns:p14="http://schemas.microsoft.com/office/powerpoint/2010/main" val="20997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E114C6-CCE3-7149-8101-298448DB9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rIns="0" bIns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8E15E00-4DF3-E544-A468-75880785A697}"/>
              </a:ext>
            </a:extLst>
          </p:cNvPr>
          <p:cNvSpPr txBox="1">
            <a:spLocks/>
          </p:cNvSpPr>
          <p:nvPr/>
        </p:nvSpPr>
        <p:spPr>
          <a:xfrm>
            <a:off x="611560" y="720000"/>
            <a:ext cx="8064896" cy="53012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Ковариация и корреляция Пирсона задают меру линейной связи между случайными величинами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Корреляция </a:t>
            </a:r>
            <a:r>
              <a:rPr lang="ru-RU" sz="2400" dirty="0" err="1">
                <a:solidFill>
                  <a:srgbClr val="444444"/>
                </a:solidFill>
              </a:rPr>
              <a:t>Спирмена</a:t>
            </a:r>
            <a:r>
              <a:rPr lang="ru-RU" sz="2400" dirty="0">
                <a:solidFill>
                  <a:srgbClr val="444444"/>
                </a:solidFill>
              </a:rPr>
              <a:t> пытается измерить меру монотонной взаимосвязи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Корреляции  между переменными не достаточно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для наличия причинно-следственной связи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Иногда в данных присутствует ложная корреляция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При работе с корреляцией надо быть осторожным</a:t>
            </a:r>
            <a:r>
              <a:rPr lang="en-US" sz="2400" dirty="0">
                <a:solidFill>
                  <a:srgbClr val="444444"/>
                </a:solidFill>
              </a:rPr>
              <a:t>: </a:t>
            </a:r>
            <a:r>
              <a:rPr lang="ru-RU" sz="2400" dirty="0">
                <a:solidFill>
                  <a:srgbClr val="444444"/>
                </a:solidFill>
              </a:rPr>
              <a:t>про то</a:t>
            </a:r>
            <a:r>
              <a:rPr lang="en-US" sz="2400" dirty="0">
                <a:solidFill>
                  <a:srgbClr val="444444"/>
                </a:solidFill>
              </a:rPr>
              <a:t>,</a:t>
            </a:r>
            <a:r>
              <a:rPr lang="ru-RU" sz="2400" dirty="0">
                <a:solidFill>
                  <a:srgbClr val="444444"/>
                </a:solidFill>
              </a:rPr>
              <a:t> как делать свои выводы аккуратно</a:t>
            </a:r>
            <a:r>
              <a:rPr lang="en-US" sz="2400" dirty="0">
                <a:solidFill>
                  <a:srgbClr val="444444"/>
                </a:solidFill>
              </a:rPr>
              <a:t>,</a:t>
            </a:r>
            <a:r>
              <a:rPr lang="ru-RU" sz="2400" dirty="0">
                <a:solidFill>
                  <a:srgbClr val="444444"/>
                </a:solidFill>
              </a:rPr>
              <a:t>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мы поговорим на будущих неделях нашей специализации</a:t>
            </a:r>
            <a:endParaRPr lang="en-US" sz="2400" dirty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1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2195736" y="116632"/>
            <a:ext cx="6941555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28516A"/>
                </a:solidFill>
                <a:latin typeface="+mn-lt"/>
              </a:rPr>
              <a:t>Нормальное</a:t>
            </a:r>
            <a:r>
              <a:rPr lang="ru-RU" altLang="ru-RU" b="1" dirty="0">
                <a:solidFill>
                  <a:srgbClr val="0059A9"/>
                </a:solidFill>
              </a:rPr>
              <a:t> </a:t>
            </a:r>
            <a:r>
              <a:rPr lang="ru-RU" altLang="ru-RU" b="1" dirty="0">
                <a:solidFill>
                  <a:srgbClr val="28516A"/>
                </a:solidFill>
                <a:latin typeface="+mn-lt"/>
              </a:rPr>
              <a:t>распределение </a:t>
            </a:r>
            <a:br>
              <a:rPr lang="ru-RU" altLang="ru-RU" b="1" dirty="0">
                <a:solidFill>
                  <a:srgbClr val="28516A"/>
                </a:solidFill>
                <a:latin typeface="+mn-lt"/>
              </a:rPr>
            </a:br>
            <a:r>
              <a:rPr lang="ru-RU" altLang="ru-RU" b="1" dirty="0">
                <a:solidFill>
                  <a:srgbClr val="28516A"/>
                </a:solidFill>
                <a:latin typeface="+mn-lt"/>
              </a:rPr>
              <a:t>и его</a:t>
            </a:r>
            <a:r>
              <a:rPr lang="ru-RU" altLang="ru-RU" b="1" dirty="0">
                <a:solidFill>
                  <a:srgbClr val="0059A9"/>
                </a:solidFill>
              </a:rPr>
              <a:t> </a:t>
            </a:r>
            <a:r>
              <a:rPr lang="ru-RU" altLang="ru-RU" b="1" dirty="0">
                <a:solidFill>
                  <a:srgbClr val="28516A"/>
                </a:solidFill>
                <a:latin typeface="+mn-lt"/>
              </a:rPr>
              <a:t>свойства</a:t>
            </a:r>
          </a:p>
        </p:txBody>
      </p:sp>
    </p:spTree>
    <p:extLst>
      <p:ext uri="{BB962C8B-B14F-4D97-AF65-F5344CB8AC3E}">
        <p14:creationId xmlns:p14="http://schemas.microsoft.com/office/powerpoint/2010/main" val="247063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1979712" y="116632"/>
            <a:ext cx="6941555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28516A"/>
                </a:solidFill>
                <a:latin typeface="+mn-lt"/>
              </a:rPr>
              <a:t>Зависимые и независимые случайные величины</a:t>
            </a:r>
          </a:p>
        </p:txBody>
      </p:sp>
    </p:spTree>
    <p:extLst>
      <p:ext uri="{BB962C8B-B14F-4D97-AF65-F5344CB8AC3E}">
        <p14:creationId xmlns:p14="http://schemas.microsoft.com/office/powerpoint/2010/main" val="297541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Нормальное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распределение</a:t>
            </a: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8B47082C-25D7-2249-B063-575914EDA293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520531" cy="49685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В статистике часто встречается нормальное распределение</a:t>
            </a:r>
          </a:p>
        </p:txBody>
      </p:sp>
    </p:spTree>
    <p:extLst>
      <p:ext uri="{BB962C8B-B14F-4D97-AF65-F5344CB8AC3E}">
        <p14:creationId xmlns:p14="http://schemas.microsoft.com/office/powerpoint/2010/main" val="421822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Нормальное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распределение</a:t>
            </a: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8B47082C-25D7-2249-B063-575914EDA293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520531" cy="49685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В статистике часто встречается нормальное распределение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Оно используется для проверки гипотез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и для того</a:t>
            </a:r>
            <a:r>
              <a:rPr lang="en-US" sz="2400" dirty="0">
                <a:solidFill>
                  <a:srgbClr val="444444"/>
                </a:solidFill>
              </a:rPr>
              <a:t>,</a:t>
            </a:r>
            <a:r>
              <a:rPr lang="ru-RU" sz="2400" dirty="0">
                <a:solidFill>
                  <a:srgbClr val="444444"/>
                </a:solidFill>
              </a:rPr>
              <a:t> чтобы понимать насколько точными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у нас получаются прогнозы и оценки</a:t>
            </a:r>
          </a:p>
        </p:txBody>
      </p:sp>
    </p:spTree>
    <p:extLst>
      <p:ext uri="{BB962C8B-B14F-4D97-AF65-F5344CB8AC3E}">
        <p14:creationId xmlns:p14="http://schemas.microsoft.com/office/powerpoint/2010/main" val="106619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Нормальное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распределение</a:t>
            </a: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8B47082C-25D7-2249-B063-575914EDA293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520531" cy="49685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В статистике часто встречается нормальное распределение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Оно используется для проверки гипотез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и для того</a:t>
            </a:r>
            <a:r>
              <a:rPr lang="en-US" sz="2400" dirty="0">
                <a:solidFill>
                  <a:srgbClr val="444444"/>
                </a:solidFill>
              </a:rPr>
              <a:t>,</a:t>
            </a:r>
            <a:r>
              <a:rPr lang="ru-RU" sz="2400" dirty="0">
                <a:solidFill>
                  <a:srgbClr val="444444"/>
                </a:solidFill>
              </a:rPr>
              <a:t> чтобы понимать насколько точными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у нас получаются прогнозы и оценки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Его обычно используют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когда у нас есть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в распоряжении большая выборка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это разрешает делать Центральная Предельная Теорема</a:t>
            </a:r>
            <a:r>
              <a:rPr lang="en-US" sz="2400" dirty="0">
                <a:solidFill>
                  <a:srgbClr val="444444"/>
                </a:solidFill>
              </a:rPr>
              <a:t>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en-US" sz="2400" dirty="0">
                <a:solidFill>
                  <a:srgbClr val="444444"/>
                </a:solidFill>
              </a:rPr>
              <a:t>(</a:t>
            </a:r>
            <a:r>
              <a:rPr lang="ru-RU" sz="2400" dirty="0">
                <a:solidFill>
                  <a:srgbClr val="444444"/>
                </a:solidFill>
              </a:rPr>
              <a:t>о ней поговорим на будущих неделях)</a:t>
            </a:r>
          </a:p>
        </p:txBody>
      </p:sp>
    </p:spTree>
    <p:extLst>
      <p:ext uri="{BB962C8B-B14F-4D97-AF65-F5344CB8AC3E}">
        <p14:creationId xmlns:p14="http://schemas.microsoft.com/office/powerpoint/2010/main" val="57192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Нормальное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распределение</a:t>
            </a: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8B47082C-25D7-2249-B063-575914EDA293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520531" cy="49685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В статистике часто встречается нормальное распределение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Оно используется для проверки гипотез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и для того</a:t>
            </a:r>
            <a:r>
              <a:rPr lang="en-US" sz="2400" dirty="0">
                <a:solidFill>
                  <a:srgbClr val="444444"/>
                </a:solidFill>
              </a:rPr>
              <a:t>,</a:t>
            </a:r>
            <a:r>
              <a:rPr lang="ru-RU" sz="2400" dirty="0">
                <a:solidFill>
                  <a:srgbClr val="444444"/>
                </a:solidFill>
              </a:rPr>
              <a:t> чтобы понимать насколько точными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у нас получаются прогнозы и оценки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Его обычно используют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когда у нас есть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в распоряжении большая выборка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это разрешает делать Центральная Предельная Теорема</a:t>
            </a:r>
            <a:r>
              <a:rPr lang="en-US" sz="2400" dirty="0">
                <a:solidFill>
                  <a:srgbClr val="444444"/>
                </a:solidFill>
              </a:rPr>
              <a:t>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en-US" sz="2400" dirty="0">
                <a:solidFill>
                  <a:srgbClr val="444444"/>
                </a:solidFill>
              </a:rPr>
              <a:t>(</a:t>
            </a:r>
            <a:r>
              <a:rPr lang="ru-RU" sz="2400" dirty="0">
                <a:solidFill>
                  <a:srgbClr val="444444"/>
                </a:solidFill>
              </a:rPr>
              <a:t>о ней поговорим на будущих неделях)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Давайте познакомиться с нормальным распределением поближе</a:t>
            </a:r>
          </a:p>
        </p:txBody>
      </p:sp>
    </p:spTree>
    <p:extLst>
      <p:ext uri="{BB962C8B-B14F-4D97-AF65-F5344CB8AC3E}">
        <p14:creationId xmlns:p14="http://schemas.microsoft.com/office/powerpoint/2010/main" val="377585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Нормальное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4D0D7492-49BE-4E41-B31E-E659A9EF4A41}"/>
                  </a:ext>
                </a:extLst>
              </p:cNvPr>
              <p:cNvSpPr/>
              <p:nvPr/>
            </p:nvSpPr>
            <p:spPr>
              <a:xfrm>
                <a:off x="1060666" y="2108452"/>
                <a:ext cx="3420000" cy="369332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4D0D7492-49BE-4E41-B31E-E659A9EF4A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66" y="2108452"/>
                <a:ext cx="3420000" cy="369332"/>
              </a:xfrm>
              <a:prstGeom prst="rect">
                <a:avLst/>
              </a:prstGeom>
              <a:blipFill>
                <a:blip r:embed="rId4"/>
                <a:stretch>
                  <a:fillRect b="-2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206B99-657A-8448-986E-C1E6B8868548}"/>
                  </a:ext>
                </a:extLst>
              </p:cNvPr>
              <p:cNvSpPr txBox="1"/>
              <p:nvPr/>
            </p:nvSpPr>
            <p:spPr>
              <a:xfrm>
                <a:off x="1060666" y="5469522"/>
                <a:ext cx="3521926" cy="82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206B99-657A-8448-986E-C1E6B8868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66" y="5469522"/>
                <a:ext cx="3521926" cy="822469"/>
              </a:xfrm>
              <a:prstGeom prst="rect">
                <a:avLst/>
              </a:prstGeom>
              <a:blipFill>
                <a:blip r:embed="rId5"/>
                <a:stretch>
                  <a:fillRect l="-1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F95087FB-7349-3E48-99D3-3FF755B9A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5191" y="809025"/>
                <a:ext cx="3776068" cy="8127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Нормальная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F95087FB-7349-3E48-99D3-3FF755B9A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91" y="809025"/>
                <a:ext cx="3776068" cy="812738"/>
              </a:xfrm>
              <a:prstGeom prst="rect">
                <a:avLst/>
              </a:prstGeom>
              <a:blipFill>
                <a:blip r:embed="rId6"/>
                <a:stretch>
                  <a:fillRect l="-2100" t="-11278" r="-4685" b="-13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6C0D422-FF3E-7B4D-8E6A-0BC0D7D61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667" y="2978735"/>
            <a:ext cx="8383185" cy="2688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929557-E613-B540-9564-C8A331EC8A07}"/>
                  </a:ext>
                </a:extLst>
              </p:cNvPr>
              <p:cNvSpPr txBox="1"/>
              <p:nvPr/>
            </p:nvSpPr>
            <p:spPr>
              <a:xfrm>
                <a:off x="5389393" y="5493952"/>
                <a:ext cx="2678618" cy="798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929557-E613-B540-9564-C8A331EC8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393" y="5493952"/>
                <a:ext cx="2678618" cy="7980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Объект 5">
            <a:extLst>
              <a:ext uri="{FF2B5EF4-FFF2-40B4-BE49-F238E27FC236}">
                <a16:creationId xmlns:a16="http://schemas.microsoft.com/office/drawing/2014/main" id="{49EE3CAB-FF12-A24B-9F3F-7BE16FDA2BD2}"/>
              </a:ext>
            </a:extLst>
          </p:cNvPr>
          <p:cNvSpPr txBox="1">
            <a:spLocks/>
          </p:cNvSpPr>
          <p:nvPr/>
        </p:nvSpPr>
        <p:spPr>
          <a:xfrm>
            <a:off x="5508104" y="1022614"/>
            <a:ext cx="3433647" cy="17420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r>
              <a:rPr lang="ru-RU" sz="2400" dirty="0">
                <a:solidFill>
                  <a:srgbClr val="444444"/>
                </a:solidFill>
              </a:rPr>
              <a:t>Функцию распределения нельзя найти </a:t>
            </a:r>
            <a:br>
              <a:rPr lang="ru-RU" sz="2400" dirty="0">
                <a:solidFill>
                  <a:srgbClr val="444444"/>
                </a:solidFill>
              </a:rPr>
            </a:br>
            <a:r>
              <a:rPr lang="ru-RU" sz="2400" dirty="0">
                <a:solidFill>
                  <a:srgbClr val="444444"/>
                </a:solidFill>
              </a:rPr>
              <a:t>в аналитическом виде</a:t>
            </a:r>
            <a:r>
              <a:rPr lang="en-US" sz="2400" dirty="0">
                <a:solidFill>
                  <a:srgbClr val="444444"/>
                </a:solidFill>
              </a:rPr>
              <a:t>, </a:t>
            </a:r>
            <a:r>
              <a:rPr lang="ru-RU" sz="2400" dirty="0">
                <a:solidFill>
                  <a:srgbClr val="444444"/>
                </a:solidFill>
              </a:rPr>
              <a:t>интеграл не берётся</a:t>
            </a:r>
          </a:p>
        </p:txBody>
      </p:sp>
    </p:spTree>
    <p:extLst>
      <p:ext uri="{BB962C8B-B14F-4D97-AF65-F5344CB8AC3E}">
        <p14:creationId xmlns:p14="http://schemas.microsoft.com/office/powerpoint/2010/main" val="338407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2F4069-FBE2-CA49-B484-81BD1ACD9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84775"/>
            <a:ext cx="8352928" cy="378032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нормального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206B99-657A-8448-986E-C1E6B8868548}"/>
                  </a:ext>
                </a:extLst>
              </p:cNvPr>
              <p:cNvSpPr txBox="1"/>
              <p:nvPr/>
            </p:nvSpPr>
            <p:spPr>
              <a:xfrm>
                <a:off x="1652176" y="907252"/>
                <a:ext cx="2952988" cy="685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59A9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59A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solidFill>
                                    <a:srgbClr val="0059A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solidFill>
                                    <a:srgbClr val="0059A9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000" b="0" i="1" smtClean="0">
                                  <a:solidFill>
                                    <a:srgbClr val="0059A9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59A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59A9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59A9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000" b="0" i="1" smtClean="0">
                          <a:solidFill>
                            <a:srgbClr val="0059A9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rgbClr val="0059A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59A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rgbClr val="0059A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59A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0059A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0059A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59A9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0059A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59A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59A9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59A9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000" b="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206B99-657A-8448-986E-C1E6B8868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176" y="907252"/>
                <a:ext cx="2952988" cy="685637"/>
              </a:xfrm>
              <a:prstGeom prst="rect">
                <a:avLst/>
              </a:prstGeom>
              <a:blipFill>
                <a:blip r:embed="rId5"/>
                <a:stretch>
                  <a:fillRect l="-3846" b="-2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F95087FB-7349-3E48-99D3-3FF755B9A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2176" y="1836944"/>
                <a:ext cx="2592288" cy="4320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59A9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solidFill>
                            <a:srgbClr val="0059A9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i="1">
                          <a:solidFill>
                            <a:srgbClr val="0059A9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i="1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59A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59A9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59A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F95087FB-7349-3E48-99D3-3FF755B9A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176" y="1836944"/>
                <a:ext cx="2592288" cy="432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B0F5563C-6086-5F43-BC59-CBC3EFB25D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306" y="4269151"/>
                <a:ext cx="8588694" cy="22880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444444"/>
                    </a:solidFill>
                  </a:rPr>
                  <a:t>Распределение симметрично относительно</a:t>
                </a:r>
                <a:r>
                  <a:rPr lang="en-US" sz="2400" dirty="0">
                    <a:solidFill>
                      <a:srgbClr val="444444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точки </a:t>
                </a:r>
                <a:r>
                  <a:rPr lang="en-US" sz="2400" dirty="0">
                    <a:solidFill>
                      <a:srgbClr val="44444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ru-RU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B0F5563C-6086-5F43-BC59-CBC3EFB25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06" y="4269151"/>
                <a:ext cx="8588694" cy="2288000"/>
              </a:xfrm>
              <a:prstGeom prst="rect">
                <a:avLst/>
              </a:prstGeom>
              <a:blipFill>
                <a:blip r:embed="rId7"/>
                <a:stretch>
                  <a:fillRect l="-2200" t="-39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51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2F4069-FBE2-CA49-B484-81BD1ACD9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84775"/>
            <a:ext cx="8352928" cy="378032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нормального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206B99-657A-8448-986E-C1E6B8868548}"/>
                  </a:ext>
                </a:extLst>
              </p:cNvPr>
              <p:cNvSpPr txBox="1"/>
              <p:nvPr/>
            </p:nvSpPr>
            <p:spPr>
              <a:xfrm>
                <a:off x="1652176" y="907252"/>
                <a:ext cx="2952988" cy="685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59A9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59A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solidFill>
                                    <a:srgbClr val="0059A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solidFill>
                                    <a:srgbClr val="0059A9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000" b="0" i="1" smtClean="0">
                                  <a:solidFill>
                                    <a:srgbClr val="0059A9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59A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59A9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59A9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000" b="0" i="1" smtClean="0">
                          <a:solidFill>
                            <a:srgbClr val="0059A9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rgbClr val="0059A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59A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rgbClr val="0059A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59A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0059A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0059A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59A9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0059A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59A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59A9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59A9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000" b="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206B99-657A-8448-986E-C1E6B8868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176" y="907252"/>
                <a:ext cx="2952988" cy="685637"/>
              </a:xfrm>
              <a:prstGeom prst="rect">
                <a:avLst/>
              </a:prstGeom>
              <a:blipFill>
                <a:blip r:embed="rId5"/>
                <a:stretch>
                  <a:fillRect l="-3846" b="-2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F95087FB-7349-3E48-99D3-3FF755B9A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2176" y="1836944"/>
                <a:ext cx="2592288" cy="4320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59A9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solidFill>
                            <a:srgbClr val="0059A9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i="1">
                          <a:solidFill>
                            <a:srgbClr val="0059A9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i="1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59A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59A9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59A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F95087FB-7349-3E48-99D3-3FF755B9A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176" y="1836944"/>
                <a:ext cx="2592288" cy="432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B0F5563C-6086-5F43-BC59-CBC3EFB25D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306" y="4269151"/>
                <a:ext cx="8588694" cy="22880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444444"/>
                    </a:solidFill>
                  </a:rPr>
                  <a:t>Распределение симметрично относительно</a:t>
                </a:r>
                <a:r>
                  <a:rPr lang="en-US" sz="2400" dirty="0">
                    <a:solidFill>
                      <a:srgbClr val="444444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точки </a:t>
                </a:r>
                <a:r>
                  <a:rPr lang="en-US" sz="2400" dirty="0">
                    <a:solidFill>
                      <a:srgbClr val="44444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ru-RU" sz="2400" b="0" dirty="0">
                  <a:solidFill>
                    <a:srgbClr val="28516A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444444"/>
                    </a:solidFill>
                  </a:rPr>
                  <a:t>Параметр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не влияет на форму кривой и отвечает </a:t>
                </a:r>
                <a:br>
                  <a:rPr lang="ru-RU" sz="2400" dirty="0">
                    <a:solidFill>
                      <a:srgbClr val="444444"/>
                    </a:solidFill>
                  </a:rPr>
                </a:br>
                <a:r>
                  <a:rPr lang="ru-RU" sz="2400" dirty="0">
                    <a:solidFill>
                      <a:srgbClr val="444444"/>
                    </a:solidFill>
                  </a:rPr>
                  <a:t>за её сдвиг кривой вдоль оси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параметр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определяет степень </a:t>
                </a:r>
                <a:r>
                  <a:rPr lang="en-US" sz="2400" dirty="0">
                    <a:solidFill>
                      <a:srgbClr val="444444"/>
                    </a:solidFill>
                  </a:rPr>
                  <a:t>“</a:t>
                </a:r>
                <a:r>
                  <a:rPr lang="ru-RU" sz="2400" dirty="0">
                    <a:solidFill>
                      <a:srgbClr val="444444"/>
                    </a:solidFill>
                  </a:rPr>
                  <a:t>размытости</a:t>
                </a:r>
                <a:r>
                  <a:rPr lang="en-US" sz="2400" dirty="0">
                    <a:solidFill>
                      <a:srgbClr val="444444"/>
                    </a:solidFill>
                  </a:rPr>
                  <a:t>”</a:t>
                </a:r>
                <a:r>
                  <a:rPr lang="ru-RU" sz="2400" dirty="0">
                    <a:solidFill>
                      <a:srgbClr val="444444"/>
                    </a:solidFill>
                  </a:rPr>
                  <a:t> кривой </a:t>
                </a: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B0F5563C-6086-5F43-BC59-CBC3EFB25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06" y="4269151"/>
                <a:ext cx="8588694" cy="2288000"/>
              </a:xfrm>
              <a:prstGeom prst="rect">
                <a:avLst/>
              </a:prstGeom>
              <a:blipFill>
                <a:blip r:embed="rId7"/>
                <a:stretch>
                  <a:fillRect l="-2200" t="-39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038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нормального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распределения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CC69586-F1C2-4046-8FA8-3D3A1801CD72}"/>
              </a:ext>
            </a:extLst>
          </p:cNvPr>
          <p:cNvGrpSpPr/>
          <p:nvPr/>
        </p:nvGrpSpPr>
        <p:grpSpPr>
          <a:xfrm>
            <a:off x="1957254" y="863426"/>
            <a:ext cx="5229492" cy="498278"/>
            <a:chOff x="1835696" y="1052736"/>
            <a:chExt cx="5229492" cy="4982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9A692DB5-E12F-DC49-B71B-F0375BBEE1FE}"/>
                    </a:ext>
                  </a:extLst>
                </p:cNvPr>
                <p:cNvSpPr/>
                <p:nvPr/>
              </p:nvSpPr>
              <p:spPr>
                <a:xfrm>
                  <a:off x="1835696" y="1071043"/>
                  <a:ext cx="21459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9A692DB5-E12F-DC49-B71B-F0375BBEE1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5696" y="1071043"/>
                  <a:ext cx="2145972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1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Прямоугольник 7">
                  <a:extLst>
                    <a:ext uri="{FF2B5EF4-FFF2-40B4-BE49-F238E27FC236}">
                      <a16:creationId xmlns:a16="http://schemas.microsoft.com/office/drawing/2014/main" id="{A40208AA-EE89-B646-9237-9AB133227861}"/>
                    </a:ext>
                  </a:extLst>
                </p:cNvPr>
                <p:cNvSpPr/>
                <p:nvPr/>
              </p:nvSpPr>
              <p:spPr>
                <a:xfrm>
                  <a:off x="4932040" y="1052736"/>
                  <a:ext cx="2133148" cy="4982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Прямоугольник 7">
                  <a:extLst>
                    <a:ext uri="{FF2B5EF4-FFF2-40B4-BE49-F238E27FC236}">
                      <a16:creationId xmlns:a16="http://schemas.microsoft.com/office/drawing/2014/main" id="{A40208AA-EE89-B646-9237-9AB1332278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040" y="1052736"/>
                  <a:ext cx="2133148" cy="498278"/>
                </a:xfrm>
                <a:prstGeom prst="rect">
                  <a:avLst/>
                </a:prstGeom>
                <a:blipFill>
                  <a:blip r:embed="rId5"/>
                  <a:stretch>
                    <a:fillRect b="-1234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DBD6CA8F-357B-2145-880B-477ED6C73DF2}"/>
                  </a:ext>
                </a:extLst>
              </p:cNvPr>
              <p:cNvSpPr/>
              <p:nvPr/>
            </p:nvSpPr>
            <p:spPr>
              <a:xfrm>
                <a:off x="3452110" y="1427829"/>
                <a:ext cx="2239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444444"/>
                          </a:solidFill>
                          <a:latin typeface="Cambria Math" panose="02040503050406030204" pitchFamily="18" charset="0"/>
                        </a:rPr>
                        <m:t>константа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DBD6CA8F-357B-2145-880B-477ED6C73D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110" y="1427829"/>
                <a:ext cx="223978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086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нормального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EC1B47-F533-344F-BB46-6ED17D2D1A9B}"/>
                  </a:ext>
                </a:extLst>
              </p:cNvPr>
              <p:cNvSpPr txBox="1"/>
              <p:nvPr/>
            </p:nvSpPr>
            <p:spPr>
              <a:xfrm>
                <a:off x="539552" y="2173256"/>
                <a:ext cx="7704856" cy="1236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 startAt="3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459A4"/>
                  </a:buClr>
                  <a:buFont typeface="+mj-lt"/>
                  <a:buAutoNum type="arabicPeriod" startAt="3"/>
                </a:pPr>
                <a:endParaRPr lang="en-US" sz="2400" i="1" dirty="0">
                  <a:solidFill>
                    <a:srgbClr val="0059A9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459A4"/>
                  </a:buClr>
                  <a:buFont typeface="+mj-lt"/>
                  <a:buAutoNum type="arabicPeriod" startAt="3"/>
                </a:pPr>
                <a:endParaRPr lang="en-US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EC1B47-F533-344F-BB46-6ED17D2D1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173256"/>
                <a:ext cx="7704856" cy="1236942"/>
              </a:xfrm>
              <a:prstGeom prst="rect">
                <a:avLst/>
              </a:prstGeom>
              <a:blipFill>
                <a:blip r:embed="rId4"/>
                <a:stretch>
                  <a:fillRect l="-1108" t="-14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CC69586-F1C2-4046-8FA8-3D3A1801CD72}"/>
              </a:ext>
            </a:extLst>
          </p:cNvPr>
          <p:cNvGrpSpPr/>
          <p:nvPr/>
        </p:nvGrpSpPr>
        <p:grpSpPr>
          <a:xfrm>
            <a:off x="1957254" y="863426"/>
            <a:ext cx="5229492" cy="498278"/>
            <a:chOff x="1835696" y="1052736"/>
            <a:chExt cx="5229492" cy="4982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9A692DB5-E12F-DC49-B71B-F0375BBEE1FE}"/>
                    </a:ext>
                  </a:extLst>
                </p:cNvPr>
                <p:cNvSpPr/>
                <p:nvPr/>
              </p:nvSpPr>
              <p:spPr>
                <a:xfrm>
                  <a:off x="1835696" y="1071043"/>
                  <a:ext cx="21459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9A692DB5-E12F-DC49-B71B-F0375BBEE1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5696" y="1071043"/>
                  <a:ext cx="2145972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1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Прямоугольник 7">
                  <a:extLst>
                    <a:ext uri="{FF2B5EF4-FFF2-40B4-BE49-F238E27FC236}">
                      <a16:creationId xmlns:a16="http://schemas.microsoft.com/office/drawing/2014/main" id="{A40208AA-EE89-B646-9237-9AB133227861}"/>
                    </a:ext>
                  </a:extLst>
                </p:cNvPr>
                <p:cNvSpPr/>
                <p:nvPr/>
              </p:nvSpPr>
              <p:spPr>
                <a:xfrm>
                  <a:off x="4932040" y="1052736"/>
                  <a:ext cx="2133148" cy="4982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Прямоугольник 7">
                  <a:extLst>
                    <a:ext uri="{FF2B5EF4-FFF2-40B4-BE49-F238E27FC236}">
                      <a16:creationId xmlns:a16="http://schemas.microsoft.com/office/drawing/2014/main" id="{A40208AA-EE89-B646-9237-9AB1332278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040" y="1052736"/>
                  <a:ext cx="2133148" cy="498278"/>
                </a:xfrm>
                <a:prstGeom prst="rect">
                  <a:avLst/>
                </a:prstGeom>
                <a:blipFill>
                  <a:blip r:embed="rId6"/>
                  <a:stretch>
                    <a:fillRect b="-1234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DBD6CA8F-357B-2145-880B-477ED6C73DF2}"/>
                  </a:ext>
                </a:extLst>
              </p:cNvPr>
              <p:cNvSpPr/>
              <p:nvPr/>
            </p:nvSpPr>
            <p:spPr>
              <a:xfrm>
                <a:off x="3452110" y="1427829"/>
                <a:ext cx="2239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444444"/>
                          </a:solidFill>
                          <a:latin typeface="Cambria Math" panose="02040503050406030204" pitchFamily="18" charset="0"/>
                        </a:rPr>
                        <m:t>константа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DBD6CA8F-357B-2145-880B-477ED6C73D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110" y="1427829"/>
                <a:ext cx="223978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16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нормального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EC1B47-F533-344F-BB46-6ED17D2D1A9B}"/>
                  </a:ext>
                </a:extLst>
              </p:cNvPr>
              <p:cNvSpPr txBox="1"/>
              <p:nvPr/>
            </p:nvSpPr>
            <p:spPr>
              <a:xfrm>
                <a:off x="539552" y="2173256"/>
                <a:ext cx="7704856" cy="1236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 startAt="3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 startAt="3"/>
                </a:pPr>
                <a:endParaRPr lang="en-US" sz="2400" i="1" dirty="0">
                  <a:solidFill>
                    <a:srgbClr val="0059A9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 startAt="3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EC1B47-F533-344F-BB46-6ED17D2D1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173256"/>
                <a:ext cx="7704856" cy="1236942"/>
              </a:xfrm>
              <a:prstGeom prst="rect">
                <a:avLst/>
              </a:prstGeom>
              <a:blipFill>
                <a:blip r:embed="rId4"/>
                <a:stretch>
                  <a:fillRect l="-1108" t="-1485" b="-99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CC69586-F1C2-4046-8FA8-3D3A1801CD72}"/>
              </a:ext>
            </a:extLst>
          </p:cNvPr>
          <p:cNvGrpSpPr/>
          <p:nvPr/>
        </p:nvGrpSpPr>
        <p:grpSpPr>
          <a:xfrm>
            <a:off x="1957254" y="863426"/>
            <a:ext cx="5229492" cy="498278"/>
            <a:chOff x="1835696" y="1052736"/>
            <a:chExt cx="5229492" cy="4982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9A692DB5-E12F-DC49-B71B-F0375BBEE1FE}"/>
                    </a:ext>
                  </a:extLst>
                </p:cNvPr>
                <p:cNvSpPr/>
                <p:nvPr/>
              </p:nvSpPr>
              <p:spPr>
                <a:xfrm>
                  <a:off x="1835696" y="1071043"/>
                  <a:ext cx="21459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9A692DB5-E12F-DC49-B71B-F0375BBEE1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5696" y="1071043"/>
                  <a:ext cx="2145972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1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Прямоугольник 7">
                  <a:extLst>
                    <a:ext uri="{FF2B5EF4-FFF2-40B4-BE49-F238E27FC236}">
                      <a16:creationId xmlns:a16="http://schemas.microsoft.com/office/drawing/2014/main" id="{A40208AA-EE89-B646-9237-9AB133227861}"/>
                    </a:ext>
                  </a:extLst>
                </p:cNvPr>
                <p:cNvSpPr/>
                <p:nvPr/>
              </p:nvSpPr>
              <p:spPr>
                <a:xfrm>
                  <a:off x="4932040" y="1052736"/>
                  <a:ext cx="2133148" cy="4982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Прямоугольник 7">
                  <a:extLst>
                    <a:ext uri="{FF2B5EF4-FFF2-40B4-BE49-F238E27FC236}">
                      <a16:creationId xmlns:a16="http://schemas.microsoft.com/office/drawing/2014/main" id="{A40208AA-EE89-B646-9237-9AB1332278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040" y="1052736"/>
                  <a:ext cx="2133148" cy="498278"/>
                </a:xfrm>
                <a:prstGeom prst="rect">
                  <a:avLst/>
                </a:prstGeom>
                <a:blipFill>
                  <a:blip r:embed="rId6"/>
                  <a:stretch>
                    <a:fillRect b="-1234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6FD5EB4-78AE-4939-8A11-9CECE0BFE6C9}"/>
                  </a:ext>
                </a:extLst>
              </p:cNvPr>
              <p:cNvSpPr/>
              <p:nvPr/>
            </p:nvSpPr>
            <p:spPr>
              <a:xfrm>
                <a:off x="3452110" y="1427829"/>
                <a:ext cx="2239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444444"/>
                          </a:solidFill>
                          <a:latin typeface="Cambria Math" panose="02040503050406030204" pitchFamily="18" charset="0"/>
                        </a:rPr>
                        <m:t>константа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6FD5EB4-78AE-4939-8A11-9CECE0BFE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110" y="1427829"/>
                <a:ext cx="223978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01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Зависимые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случайные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величины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AD5B2943-3705-B642-8D5A-AEE7256E2874}"/>
              </a:ext>
            </a:extLst>
          </p:cNvPr>
          <p:cNvSpPr txBox="1">
            <a:spLocks/>
          </p:cNvSpPr>
          <p:nvPr/>
        </p:nvSpPr>
        <p:spPr>
          <a:xfrm>
            <a:off x="6300192" y="720000"/>
            <a:ext cx="2664296" cy="43563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Случайные величины часто взаимосвязаны между собой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8AAE69-FD06-C946-96F8-FA63399D2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544" y="792000"/>
            <a:ext cx="5619811" cy="564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9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нормального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EC1B47-F533-344F-BB46-6ED17D2D1A9B}"/>
                  </a:ext>
                </a:extLst>
              </p:cNvPr>
              <p:cNvSpPr txBox="1"/>
              <p:nvPr/>
            </p:nvSpPr>
            <p:spPr>
              <a:xfrm>
                <a:off x="539552" y="2173256"/>
                <a:ext cx="7704856" cy="2344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 startAt="3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 startAt="3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 startAt="3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 startAt="3"/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 startAt="3"/>
                </a:pPr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459A4"/>
                  </a:buClr>
                  <a:buFont typeface="+mj-lt"/>
                  <a:buAutoNum type="arabicPeriod" startAt="3"/>
                </a:pPr>
                <a:endParaRPr lang="en-US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EC1B47-F533-344F-BB46-6ED17D2D1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173256"/>
                <a:ext cx="7704856" cy="2344937"/>
              </a:xfrm>
              <a:prstGeom prst="rect">
                <a:avLst/>
              </a:prstGeom>
              <a:blipFill>
                <a:blip r:embed="rId4"/>
                <a:stretch>
                  <a:fillRect l="-1108" t="-7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CC69586-F1C2-4046-8FA8-3D3A1801CD72}"/>
              </a:ext>
            </a:extLst>
          </p:cNvPr>
          <p:cNvGrpSpPr/>
          <p:nvPr/>
        </p:nvGrpSpPr>
        <p:grpSpPr>
          <a:xfrm>
            <a:off x="1957254" y="863426"/>
            <a:ext cx="5229492" cy="498278"/>
            <a:chOff x="1835696" y="1052736"/>
            <a:chExt cx="5229492" cy="4982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9A692DB5-E12F-DC49-B71B-F0375BBEE1FE}"/>
                    </a:ext>
                  </a:extLst>
                </p:cNvPr>
                <p:cNvSpPr/>
                <p:nvPr/>
              </p:nvSpPr>
              <p:spPr>
                <a:xfrm>
                  <a:off x="1835696" y="1071043"/>
                  <a:ext cx="21459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9A692DB5-E12F-DC49-B71B-F0375BBEE1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5696" y="1071043"/>
                  <a:ext cx="2145972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1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Прямоугольник 7">
                  <a:extLst>
                    <a:ext uri="{FF2B5EF4-FFF2-40B4-BE49-F238E27FC236}">
                      <a16:creationId xmlns:a16="http://schemas.microsoft.com/office/drawing/2014/main" id="{A40208AA-EE89-B646-9237-9AB133227861}"/>
                    </a:ext>
                  </a:extLst>
                </p:cNvPr>
                <p:cNvSpPr/>
                <p:nvPr/>
              </p:nvSpPr>
              <p:spPr>
                <a:xfrm>
                  <a:off x="4932040" y="1052736"/>
                  <a:ext cx="2133148" cy="4982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Прямоугольник 7">
                  <a:extLst>
                    <a:ext uri="{FF2B5EF4-FFF2-40B4-BE49-F238E27FC236}">
                      <a16:creationId xmlns:a16="http://schemas.microsoft.com/office/drawing/2014/main" id="{A40208AA-EE89-B646-9237-9AB1332278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040" y="1052736"/>
                  <a:ext cx="2133148" cy="498278"/>
                </a:xfrm>
                <a:prstGeom prst="rect">
                  <a:avLst/>
                </a:prstGeom>
                <a:blipFill>
                  <a:blip r:embed="rId6"/>
                  <a:stretch>
                    <a:fillRect b="-1234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ACDB185-6C3C-4D71-A8BC-FA017974E12C}"/>
              </a:ext>
            </a:extLst>
          </p:cNvPr>
          <p:cNvSpPr txBox="1"/>
          <p:nvPr/>
        </p:nvSpPr>
        <p:spPr>
          <a:xfrm>
            <a:off x="611601" y="4356000"/>
            <a:ext cx="79207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2459A4"/>
              </a:buClr>
            </a:pPr>
            <a:r>
              <a:rPr lang="ru-RU" sz="2400" dirty="0">
                <a:solidFill>
                  <a:srgbClr val="444444"/>
                </a:solidFill>
                <a:latin typeface="Myriad Pro" panose="020B0503030403020204" pitchFamily="34" charset="0"/>
              </a:rPr>
              <a:t>Нормальная случайная величина устойчива </a:t>
            </a:r>
            <a:br>
              <a:rPr lang="ru-RU" sz="2400" dirty="0">
                <a:solidFill>
                  <a:srgbClr val="444444"/>
                </a:solidFill>
                <a:latin typeface="Myriad Pro" panose="020B0503030403020204" pitchFamily="34" charset="0"/>
              </a:rPr>
            </a:br>
            <a:r>
              <a:rPr lang="ru-RU" sz="2400" dirty="0">
                <a:solidFill>
                  <a:srgbClr val="444444"/>
                </a:solidFill>
                <a:latin typeface="Myriad Pro" panose="020B0503030403020204" pitchFamily="34" charset="0"/>
              </a:rPr>
              <a:t>к суммированию и линейным преобразованиям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08D0A5D4-549B-427D-B633-4ABA34DE4358}"/>
                  </a:ext>
                </a:extLst>
              </p:cNvPr>
              <p:cNvSpPr/>
              <p:nvPr/>
            </p:nvSpPr>
            <p:spPr>
              <a:xfrm>
                <a:off x="3452110" y="1427829"/>
                <a:ext cx="2239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444444"/>
                          </a:solidFill>
                          <a:latin typeface="Cambria Math" panose="02040503050406030204" pitchFamily="18" charset="0"/>
                        </a:rPr>
                        <m:t>константа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08D0A5D4-549B-427D-B633-4ABA34DE43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110" y="1427829"/>
                <a:ext cx="223978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647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Центрирование и нормирование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0DCE73-7167-9A4D-BD05-46A980035D49}"/>
                  </a:ext>
                </a:extLst>
              </p:cNvPr>
              <p:cNvSpPr txBox="1"/>
              <p:nvPr/>
            </p:nvSpPr>
            <p:spPr>
              <a:xfrm>
                <a:off x="795885" y="764704"/>
                <a:ext cx="18686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0DCE73-7167-9A4D-BD05-46A98003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85" y="764704"/>
                <a:ext cx="1868652" cy="369332"/>
              </a:xfrm>
              <a:prstGeom prst="rect">
                <a:avLst/>
              </a:prstGeom>
              <a:blipFill>
                <a:blip r:embed="rId4"/>
                <a:stretch>
                  <a:fillRect l="-5556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34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Центрирование и нормирование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0DCE73-7167-9A4D-BD05-46A980035D49}"/>
                  </a:ext>
                </a:extLst>
              </p:cNvPr>
              <p:cNvSpPr txBox="1"/>
              <p:nvPr/>
            </p:nvSpPr>
            <p:spPr>
              <a:xfrm>
                <a:off x="795885" y="764704"/>
                <a:ext cx="18686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0DCE73-7167-9A4D-BD05-46A98003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85" y="764704"/>
                <a:ext cx="1868652" cy="369332"/>
              </a:xfrm>
              <a:prstGeom prst="rect">
                <a:avLst/>
              </a:prstGeom>
              <a:blipFill>
                <a:blip r:embed="rId4"/>
                <a:stretch>
                  <a:fillRect l="-5556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2490CDE-5A97-AA46-93E8-BC4884ED92D5}"/>
                  </a:ext>
                </a:extLst>
              </p:cNvPr>
              <p:cNvSpPr/>
              <p:nvPr/>
            </p:nvSpPr>
            <p:spPr>
              <a:xfrm>
                <a:off x="795885" y="1595701"/>
                <a:ext cx="240463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2490CDE-5A97-AA46-93E8-BC4884ED92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85" y="1595701"/>
                <a:ext cx="2404633" cy="369332"/>
              </a:xfrm>
              <a:prstGeom prst="rect">
                <a:avLst/>
              </a:prstGeom>
              <a:blipFill>
                <a:blip r:embed="rId5"/>
                <a:stretch>
                  <a:fillRect l="-4061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93E8B35-CF40-8F4C-8164-99E3D6907882}"/>
              </a:ext>
            </a:extLst>
          </p:cNvPr>
          <p:cNvSpPr txBox="1"/>
          <p:nvPr/>
        </p:nvSpPr>
        <p:spPr>
          <a:xfrm>
            <a:off x="3358546" y="1075785"/>
            <a:ext cx="239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центрирование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48703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Центрирование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и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нормирование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0DCE73-7167-9A4D-BD05-46A980035D49}"/>
                  </a:ext>
                </a:extLst>
              </p:cNvPr>
              <p:cNvSpPr txBox="1"/>
              <p:nvPr/>
            </p:nvSpPr>
            <p:spPr>
              <a:xfrm>
                <a:off x="795885" y="764704"/>
                <a:ext cx="18686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0DCE73-7167-9A4D-BD05-46A98003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85" y="764704"/>
                <a:ext cx="1868652" cy="369332"/>
              </a:xfrm>
              <a:prstGeom prst="rect">
                <a:avLst/>
              </a:prstGeom>
              <a:blipFill>
                <a:blip r:embed="rId4"/>
                <a:stretch>
                  <a:fillRect l="-5556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2490CDE-5A97-AA46-93E8-BC4884ED92D5}"/>
                  </a:ext>
                </a:extLst>
              </p:cNvPr>
              <p:cNvSpPr/>
              <p:nvPr/>
            </p:nvSpPr>
            <p:spPr>
              <a:xfrm>
                <a:off x="795885" y="1595701"/>
                <a:ext cx="240463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2490CDE-5A97-AA46-93E8-BC4884ED92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85" y="1595701"/>
                <a:ext cx="2404633" cy="369332"/>
              </a:xfrm>
              <a:prstGeom prst="rect">
                <a:avLst/>
              </a:prstGeom>
              <a:blipFill>
                <a:blip r:embed="rId5"/>
                <a:stretch>
                  <a:fillRect l="-4061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FD6F71A-D8BD-664A-9167-A1266442D361}"/>
                  </a:ext>
                </a:extLst>
              </p:cNvPr>
              <p:cNvSpPr/>
              <p:nvPr/>
            </p:nvSpPr>
            <p:spPr>
              <a:xfrm>
                <a:off x="795885" y="2396112"/>
                <a:ext cx="2234394" cy="76052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FD6F71A-D8BD-664A-9167-A1266442D3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85" y="2396112"/>
                <a:ext cx="2234394" cy="7605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93E8B35-CF40-8F4C-8164-99E3D6907882}"/>
              </a:ext>
            </a:extLst>
          </p:cNvPr>
          <p:cNvSpPr txBox="1"/>
          <p:nvPr/>
        </p:nvSpPr>
        <p:spPr>
          <a:xfrm>
            <a:off x="3358546" y="1075785"/>
            <a:ext cx="239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центрирование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E5862D-2EBB-8F47-A198-BDFA26592094}"/>
              </a:ext>
            </a:extLst>
          </p:cNvPr>
          <p:cNvSpPr txBox="1"/>
          <p:nvPr/>
        </p:nvSpPr>
        <p:spPr>
          <a:xfrm>
            <a:off x="3358546" y="2090004"/>
            <a:ext cx="2268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нормирование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30305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Центрирование и нормирование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0DCE73-7167-9A4D-BD05-46A980035D49}"/>
                  </a:ext>
                </a:extLst>
              </p:cNvPr>
              <p:cNvSpPr txBox="1"/>
              <p:nvPr/>
            </p:nvSpPr>
            <p:spPr>
              <a:xfrm>
                <a:off x="795885" y="764704"/>
                <a:ext cx="18686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0DCE73-7167-9A4D-BD05-46A98003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85" y="764704"/>
                <a:ext cx="1868652" cy="369332"/>
              </a:xfrm>
              <a:prstGeom prst="rect">
                <a:avLst/>
              </a:prstGeom>
              <a:blipFill>
                <a:blip r:embed="rId4"/>
                <a:stretch>
                  <a:fillRect l="-5556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2490CDE-5A97-AA46-93E8-BC4884ED92D5}"/>
                  </a:ext>
                </a:extLst>
              </p:cNvPr>
              <p:cNvSpPr/>
              <p:nvPr/>
            </p:nvSpPr>
            <p:spPr>
              <a:xfrm>
                <a:off x="795885" y="1595701"/>
                <a:ext cx="240463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2490CDE-5A97-AA46-93E8-BC4884ED92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85" y="1595701"/>
                <a:ext cx="2404633" cy="369332"/>
              </a:xfrm>
              <a:prstGeom prst="rect">
                <a:avLst/>
              </a:prstGeom>
              <a:blipFill>
                <a:blip r:embed="rId5"/>
                <a:stretch>
                  <a:fillRect l="-4061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FD6F71A-D8BD-664A-9167-A1266442D361}"/>
                  </a:ext>
                </a:extLst>
              </p:cNvPr>
              <p:cNvSpPr/>
              <p:nvPr/>
            </p:nvSpPr>
            <p:spPr>
              <a:xfrm>
                <a:off x="795885" y="2396112"/>
                <a:ext cx="2234394" cy="76052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FD6F71A-D8BD-664A-9167-A1266442D3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85" y="2396112"/>
                <a:ext cx="2234394" cy="7605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93E8B35-CF40-8F4C-8164-99E3D6907882}"/>
              </a:ext>
            </a:extLst>
          </p:cNvPr>
          <p:cNvSpPr txBox="1"/>
          <p:nvPr/>
        </p:nvSpPr>
        <p:spPr>
          <a:xfrm>
            <a:off x="3358546" y="1075785"/>
            <a:ext cx="239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центрирование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E5862D-2EBB-8F47-A198-BDFA26592094}"/>
              </a:ext>
            </a:extLst>
          </p:cNvPr>
          <p:cNvSpPr txBox="1"/>
          <p:nvPr/>
        </p:nvSpPr>
        <p:spPr>
          <a:xfrm>
            <a:off x="3358546" y="2090004"/>
            <a:ext cx="2268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нормирование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8B47082C-25D7-2249-B063-575914EDA2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3600000"/>
                <a:ext cx="7520531" cy="187220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444444"/>
                    </a:solidFill>
                  </a:rPr>
                  <a:t>Распределение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называется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стандартным нормальным распределением</a:t>
                </a: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8B47082C-25D7-2249-B063-575914EDA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600000"/>
                <a:ext cx="7520531" cy="1872208"/>
              </a:xfrm>
              <a:prstGeom prst="rect">
                <a:avLst/>
              </a:prstGeom>
              <a:blipFill>
                <a:blip r:embed="rId7"/>
                <a:stretch>
                  <a:fillRect l="-2269" t="-52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75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Стандартное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нормальное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распределение</a:t>
            </a: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8B47082C-25D7-2249-B063-575914EDA293}"/>
              </a:ext>
            </a:extLst>
          </p:cNvPr>
          <p:cNvSpPr txBox="1">
            <a:spLocks/>
          </p:cNvSpPr>
          <p:nvPr/>
        </p:nvSpPr>
        <p:spPr>
          <a:xfrm>
            <a:off x="612000" y="720000"/>
            <a:ext cx="7520531" cy="345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Функцию распределения для нормального распределения нельзя найти в аналитическом виде</a:t>
            </a:r>
            <a:endParaRPr lang="en-US" sz="2400" dirty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86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Стандартное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нормальное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8B47082C-25D7-2249-B063-575914EDA2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7520531" cy="345638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444444"/>
                    </a:solidFill>
                  </a:rPr>
                  <a:t>Функцию распределения для нормального распределения нельзя найти в аналитическом виде</a:t>
                </a:r>
                <a:endParaRPr lang="en-US" sz="2400" dirty="0">
                  <a:solidFill>
                    <a:srgbClr val="444444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444444"/>
                    </a:solidFill>
                  </a:rPr>
                  <a:t>Для функции распределения случайной величины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составлены таблицы</a:t>
                </a: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8B47082C-25D7-2249-B063-575914EDA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7520531" cy="3456384"/>
              </a:xfrm>
              <a:prstGeom prst="rect">
                <a:avLst/>
              </a:prstGeom>
              <a:blipFill>
                <a:blip r:embed="rId4"/>
                <a:stretch>
                  <a:fillRect l="-2269" t="-24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021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Как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найти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вероятность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6BB76D-9E35-4059-BBBE-6C48D8888656}"/>
                  </a:ext>
                </a:extLst>
              </p:cNvPr>
              <p:cNvSpPr txBox="1"/>
              <p:nvPr/>
            </p:nvSpPr>
            <p:spPr>
              <a:xfrm>
                <a:off x="612000" y="908720"/>
                <a:ext cx="18456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59A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0059A9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6BB76D-9E35-4059-BBBE-6C48D8888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908720"/>
                <a:ext cx="1845633" cy="369332"/>
              </a:xfrm>
              <a:prstGeom prst="rect">
                <a:avLst/>
              </a:prstGeom>
              <a:blipFill>
                <a:blip r:embed="rId4"/>
                <a:stretch>
                  <a:fillRect l="-6164" t="-10345" r="-3425" b="-379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9A5FE0EB-E3AC-4A29-AC64-351168D16B41}"/>
                  </a:ext>
                </a:extLst>
              </p:cNvPr>
              <p:cNvSpPr/>
              <p:nvPr/>
            </p:nvSpPr>
            <p:spPr>
              <a:xfrm>
                <a:off x="612000" y="1628720"/>
                <a:ext cx="148649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≤15)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9A5FE0EB-E3AC-4A29-AC64-351168D16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628720"/>
                <a:ext cx="1486497" cy="369332"/>
              </a:xfrm>
              <a:prstGeom prst="rect">
                <a:avLst/>
              </a:prstGeom>
              <a:blipFill>
                <a:blip r:embed="rId5"/>
                <a:stretch>
                  <a:fillRect l="-7692" r="-3419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239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Как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найти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вероятность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8B0B0E-1B87-493A-99A8-7B42C2741D51}"/>
                  </a:ext>
                </a:extLst>
              </p:cNvPr>
              <p:cNvSpPr txBox="1"/>
              <p:nvPr/>
            </p:nvSpPr>
            <p:spPr>
              <a:xfrm>
                <a:off x="588071" y="2152651"/>
                <a:ext cx="83044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rgbClr val="C0504D"/>
                    </a:solidFill>
                  </a:rPr>
                  <a:t>Искать такую вероятность неудобно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нужны были бы таблицы для всех возможных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8B0B0E-1B87-493A-99A8-7B42C2741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1" y="2152651"/>
                <a:ext cx="8304409" cy="830997"/>
              </a:xfrm>
              <a:prstGeom prst="rect">
                <a:avLst/>
              </a:prstGeom>
              <a:blipFill>
                <a:blip r:embed="rId4"/>
                <a:stretch>
                  <a:fillRect l="-1101" t="-5147" b="-169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6BB76D-9E35-4059-BBBE-6C48D8888656}"/>
                  </a:ext>
                </a:extLst>
              </p:cNvPr>
              <p:cNvSpPr txBox="1"/>
              <p:nvPr/>
            </p:nvSpPr>
            <p:spPr>
              <a:xfrm>
                <a:off x="612000" y="908720"/>
                <a:ext cx="18456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6BB76D-9E35-4059-BBBE-6C48D8888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908720"/>
                <a:ext cx="1845633" cy="369332"/>
              </a:xfrm>
              <a:prstGeom prst="rect">
                <a:avLst/>
              </a:prstGeom>
              <a:blipFill>
                <a:blip r:embed="rId5"/>
                <a:stretch>
                  <a:fillRect l="-6164" t="-10345" r="-3425" b="-379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9A5FE0EB-E3AC-4A29-AC64-351168D16B41}"/>
                  </a:ext>
                </a:extLst>
              </p:cNvPr>
              <p:cNvSpPr/>
              <p:nvPr/>
            </p:nvSpPr>
            <p:spPr>
              <a:xfrm>
                <a:off x="612000" y="1628720"/>
                <a:ext cx="148649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≤15)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9A5FE0EB-E3AC-4A29-AC64-351168D16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628720"/>
                <a:ext cx="1486497" cy="369332"/>
              </a:xfrm>
              <a:prstGeom prst="rect">
                <a:avLst/>
              </a:prstGeom>
              <a:blipFill>
                <a:blip r:embed="rId6"/>
                <a:stretch>
                  <a:fillRect l="-7692" r="-3419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027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Как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найти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вероятность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308003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44BDCA-6E12-6F4A-9F08-1BD3CDFF790E}"/>
                  </a:ext>
                </a:extLst>
              </p:cNvPr>
              <p:cNvSpPr txBox="1"/>
              <p:nvPr/>
            </p:nvSpPr>
            <p:spPr>
              <a:xfrm>
                <a:off x="612000" y="908720"/>
                <a:ext cx="18456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44BDCA-6E12-6F4A-9F08-1BD3CDFF7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908720"/>
                <a:ext cx="1845633" cy="369332"/>
              </a:xfrm>
              <a:prstGeom prst="rect">
                <a:avLst/>
              </a:prstGeom>
              <a:blipFill>
                <a:blip r:embed="rId4"/>
                <a:stretch>
                  <a:fillRect l="-6164" t="-10345" r="-3425" b="-379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5C9E6EE-3122-384A-BB98-BB7626F8B3FB}"/>
                  </a:ext>
                </a:extLst>
              </p:cNvPr>
              <p:cNvSpPr/>
              <p:nvPr/>
            </p:nvSpPr>
            <p:spPr>
              <a:xfrm>
                <a:off x="612000" y="1628720"/>
                <a:ext cx="148649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≤15)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5C9E6EE-3122-384A-BB98-BB7626F8B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628720"/>
                <a:ext cx="1486497" cy="369332"/>
              </a:xfrm>
              <a:prstGeom prst="rect">
                <a:avLst/>
              </a:prstGeom>
              <a:blipFill>
                <a:blip r:embed="rId5"/>
                <a:stretch>
                  <a:fillRect l="-7692" r="-3419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21D2E57-0E5B-0441-BEB7-CC1CB8FEF07B}"/>
                  </a:ext>
                </a:extLst>
              </p:cNvPr>
              <p:cNvSpPr/>
              <p:nvPr/>
            </p:nvSpPr>
            <p:spPr>
              <a:xfrm>
                <a:off x="1993815" y="1412720"/>
                <a:ext cx="3037178" cy="8298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</m:num>
                            <m:den>
                              <m:r>
                                <a:rPr lang="ru-RU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ru-RU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  <m:r>
                                <a:rPr lang="ru-RU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</m:num>
                            <m:den>
                              <m:r>
                                <a:rPr lang="ru-RU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21D2E57-0E5B-0441-BEB7-CC1CB8FEF0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815" y="1412720"/>
                <a:ext cx="3037178" cy="8298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4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Зависимые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случайные</a:t>
            </a:r>
            <a:r>
              <a:rPr lang="ru-RU" sz="3200" b="1" dirty="0">
                <a:solidFill>
                  <a:srgbClr val="0059A9"/>
                </a:solidFill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величины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AD5B2943-3705-B642-8D5A-AEE7256E2874}"/>
              </a:ext>
            </a:extLst>
          </p:cNvPr>
          <p:cNvSpPr txBox="1">
            <a:spLocks/>
          </p:cNvSpPr>
          <p:nvPr/>
        </p:nvSpPr>
        <p:spPr>
          <a:xfrm>
            <a:off x="6300192" y="720000"/>
            <a:ext cx="2664296" cy="43563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Случайные величины часто взаимосвязаны между собой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444444"/>
                </a:solidFill>
              </a:rPr>
              <a:t>Нужен какой-то способ измерять взаимосвязь между ними</a:t>
            </a:r>
            <a:endParaRPr lang="en-US" sz="2400" dirty="0">
              <a:solidFill>
                <a:srgbClr val="444444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8AAE69-FD06-C946-96F8-FA63399D2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544" y="792000"/>
            <a:ext cx="5619811" cy="564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5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Как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найти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вероятность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308003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44BDCA-6E12-6F4A-9F08-1BD3CDFF790E}"/>
                  </a:ext>
                </a:extLst>
              </p:cNvPr>
              <p:cNvSpPr txBox="1"/>
              <p:nvPr/>
            </p:nvSpPr>
            <p:spPr>
              <a:xfrm>
                <a:off x="612000" y="908720"/>
                <a:ext cx="18456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44BDCA-6E12-6F4A-9F08-1BD3CDFF7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908720"/>
                <a:ext cx="1845633" cy="369332"/>
              </a:xfrm>
              <a:prstGeom prst="rect">
                <a:avLst/>
              </a:prstGeom>
              <a:blipFill>
                <a:blip r:embed="rId4"/>
                <a:stretch>
                  <a:fillRect l="-6164" t="-10345" r="-3425" b="-379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5C9E6EE-3122-384A-BB98-BB7626F8B3FB}"/>
                  </a:ext>
                </a:extLst>
              </p:cNvPr>
              <p:cNvSpPr/>
              <p:nvPr/>
            </p:nvSpPr>
            <p:spPr>
              <a:xfrm>
                <a:off x="612000" y="1628720"/>
                <a:ext cx="148649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≤15)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5C9E6EE-3122-384A-BB98-BB7626F8B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628720"/>
                <a:ext cx="1486497" cy="369332"/>
              </a:xfrm>
              <a:prstGeom prst="rect">
                <a:avLst/>
              </a:prstGeom>
              <a:blipFill>
                <a:blip r:embed="rId5"/>
                <a:stretch>
                  <a:fillRect l="-7692" r="-3419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21D2E57-0E5B-0441-BEB7-CC1CB8FEF07B}"/>
                  </a:ext>
                </a:extLst>
              </p:cNvPr>
              <p:cNvSpPr/>
              <p:nvPr/>
            </p:nvSpPr>
            <p:spPr>
              <a:xfrm>
                <a:off x="1993815" y="1412720"/>
                <a:ext cx="3037177" cy="8298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</m:num>
                            <m:den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</m:num>
                            <m:den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21D2E57-0E5B-0441-BEB7-CC1CB8FEF0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815" y="1412720"/>
                <a:ext cx="3037177" cy="8298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0B3E6E4E-8662-6547-B3E2-523A02C134CE}"/>
                  </a:ext>
                </a:extLst>
              </p:cNvPr>
              <p:cNvSpPr/>
              <p:nvPr/>
            </p:nvSpPr>
            <p:spPr>
              <a:xfrm>
                <a:off x="1940743" y="2406536"/>
                <a:ext cx="238366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(0, 1)≤2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0B3E6E4E-8662-6547-B3E2-523A02C134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743" y="2406536"/>
                <a:ext cx="2383665" cy="369332"/>
              </a:xfrm>
              <a:prstGeom prst="rect">
                <a:avLst/>
              </a:prstGeom>
              <a:blipFill>
                <a:blip r:embed="rId7"/>
                <a:stretch>
                  <a:fillRect l="-512" b="-3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02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Как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найти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вероятность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308003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44BDCA-6E12-6F4A-9F08-1BD3CDFF790E}"/>
                  </a:ext>
                </a:extLst>
              </p:cNvPr>
              <p:cNvSpPr txBox="1"/>
              <p:nvPr/>
            </p:nvSpPr>
            <p:spPr>
              <a:xfrm>
                <a:off x="612000" y="908720"/>
                <a:ext cx="18456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44BDCA-6E12-6F4A-9F08-1BD3CDFF7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908720"/>
                <a:ext cx="1845633" cy="369332"/>
              </a:xfrm>
              <a:prstGeom prst="rect">
                <a:avLst/>
              </a:prstGeom>
              <a:blipFill>
                <a:blip r:embed="rId4"/>
                <a:stretch>
                  <a:fillRect l="-6164" t="-10345" r="-3425" b="-379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5C9E6EE-3122-384A-BB98-BB7626F8B3FB}"/>
                  </a:ext>
                </a:extLst>
              </p:cNvPr>
              <p:cNvSpPr/>
              <p:nvPr/>
            </p:nvSpPr>
            <p:spPr>
              <a:xfrm>
                <a:off x="612000" y="1628720"/>
                <a:ext cx="148649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≤15)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5C9E6EE-3122-384A-BB98-BB7626F8B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628720"/>
                <a:ext cx="1486497" cy="369332"/>
              </a:xfrm>
              <a:prstGeom prst="rect">
                <a:avLst/>
              </a:prstGeom>
              <a:blipFill>
                <a:blip r:embed="rId5"/>
                <a:stretch>
                  <a:fillRect l="-7692" r="-3419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21D2E57-0E5B-0441-BEB7-CC1CB8FEF07B}"/>
                  </a:ext>
                </a:extLst>
              </p:cNvPr>
              <p:cNvSpPr/>
              <p:nvPr/>
            </p:nvSpPr>
            <p:spPr>
              <a:xfrm>
                <a:off x="1993815" y="1412720"/>
                <a:ext cx="3037177" cy="8298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</m:num>
                            <m:den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</m:num>
                            <m:den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21D2E57-0E5B-0441-BEB7-CC1CB8FEF0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815" y="1412720"/>
                <a:ext cx="3037177" cy="8298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0B3E6E4E-8662-6547-B3E2-523A02C134CE}"/>
                  </a:ext>
                </a:extLst>
              </p:cNvPr>
              <p:cNvSpPr/>
              <p:nvPr/>
            </p:nvSpPr>
            <p:spPr>
              <a:xfrm>
                <a:off x="1940743" y="2406536"/>
                <a:ext cx="238366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(0, 1)≤2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0B3E6E4E-8662-6547-B3E2-523A02C134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743" y="2406536"/>
                <a:ext cx="2383665" cy="369332"/>
              </a:xfrm>
              <a:prstGeom prst="rect">
                <a:avLst/>
              </a:prstGeom>
              <a:blipFill>
                <a:blip r:embed="rId7"/>
                <a:stretch>
                  <a:fillRect l="-512" b="-3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7D2EA5B-B826-4645-B61F-805AE67623E5}"/>
                  </a:ext>
                </a:extLst>
              </p:cNvPr>
              <p:cNvSpPr/>
              <p:nvPr/>
            </p:nvSpPr>
            <p:spPr>
              <a:xfrm>
                <a:off x="4359060" y="2393584"/>
                <a:ext cx="1693156" cy="39523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7D2EA5B-B826-4645-B61F-805AE6762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060" y="2393584"/>
                <a:ext cx="1693156" cy="395236"/>
              </a:xfrm>
              <a:prstGeom prst="rect">
                <a:avLst/>
              </a:prstGeom>
              <a:blipFill>
                <a:blip r:embed="rId8"/>
                <a:stretch>
                  <a:fillRect l="-1079" b="-9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835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Как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найти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вероятность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308003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44BDCA-6E12-6F4A-9F08-1BD3CDFF790E}"/>
                  </a:ext>
                </a:extLst>
              </p:cNvPr>
              <p:cNvSpPr txBox="1"/>
              <p:nvPr/>
            </p:nvSpPr>
            <p:spPr>
              <a:xfrm>
                <a:off x="612000" y="908720"/>
                <a:ext cx="18456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44BDCA-6E12-6F4A-9F08-1BD3CDFF7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908720"/>
                <a:ext cx="1845633" cy="369332"/>
              </a:xfrm>
              <a:prstGeom prst="rect">
                <a:avLst/>
              </a:prstGeom>
              <a:blipFill>
                <a:blip r:embed="rId4"/>
                <a:stretch>
                  <a:fillRect l="-6164" t="-10345" r="-3425" b="-379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5C9E6EE-3122-384A-BB98-BB7626F8B3FB}"/>
                  </a:ext>
                </a:extLst>
              </p:cNvPr>
              <p:cNvSpPr/>
              <p:nvPr/>
            </p:nvSpPr>
            <p:spPr>
              <a:xfrm>
                <a:off x="612000" y="1628720"/>
                <a:ext cx="148649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≤15)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5C9E6EE-3122-384A-BB98-BB7626F8B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628720"/>
                <a:ext cx="1486497" cy="369332"/>
              </a:xfrm>
              <a:prstGeom prst="rect">
                <a:avLst/>
              </a:prstGeom>
              <a:blipFill>
                <a:blip r:embed="rId5"/>
                <a:stretch>
                  <a:fillRect l="-7692" r="-3419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21D2E57-0E5B-0441-BEB7-CC1CB8FEF07B}"/>
                  </a:ext>
                </a:extLst>
              </p:cNvPr>
              <p:cNvSpPr/>
              <p:nvPr/>
            </p:nvSpPr>
            <p:spPr>
              <a:xfrm>
                <a:off x="1993815" y="1412720"/>
                <a:ext cx="3037177" cy="8298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</m:num>
                            <m:den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</m:num>
                            <m:den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21D2E57-0E5B-0441-BEB7-CC1CB8FEF0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815" y="1412720"/>
                <a:ext cx="3037177" cy="8298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0B3E6E4E-8662-6547-B3E2-523A02C134CE}"/>
                  </a:ext>
                </a:extLst>
              </p:cNvPr>
              <p:cNvSpPr/>
              <p:nvPr/>
            </p:nvSpPr>
            <p:spPr>
              <a:xfrm>
                <a:off x="1940743" y="2406536"/>
                <a:ext cx="238366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(0, 1)≤2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0B3E6E4E-8662-6547-B3E2-523A02C134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743" y="2406536"/>
                <a:ext cx="2383665" cy="369332"/>
              </a:xfrm>
              <a:prstGeom prst="rect">
                <a:avLst/>
              </a:prstGeom>
              <a:blipFill>
                <a:blip r:embed="rId7"/>
                <a:stretch>
                  <a:fillRect l="-512" b="-3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7D2EA5B-B826-4645-B61F-805AE67623E5}"/>
                  </a:ext>
                </a:extLst>
              </p:cNvPr>
              <p:cNvSpPr/>
              <p:nvPr/>
            </p:nvSpPr>
            <p:spPr>
              <a:xfrm>
                <a:off x="4359060" y="2393584"/>
                <a:ext cx="1693156" cy="39523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7D2EA5B-B826-4645-B61F-805AE6762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060" y="2393584"/>
                <a:ext cx="1693156" cy="395236"/>
              </a:xfrm>
              <a:prstGeom prst="rect">
                <a:avLst/>
              </a:prstGeom>
              <a:blipFill>
                <a:blip r:embed="rId8"/>
                <a:stretch>
                  <a:fillRect l="-1079" b="-9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18F069F-5ED3-3049-90E9-4A7B6553EC0D}"/>
                  </a:ext>
                </a:extLst>
              </p:cNvPr>
              <p:cNvSpPr/>
              <p:nvPr/>
            </p:nvSpPr>
            <p:spPr>
              <a:xfrm>
                <a:off x="6122760" y="2406536"/>
                <a:ext cx="203632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≈0.98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18F069F-5ED3-3049-90E9-4A7B6553E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760" y="2406536"/>
                <a:ext cx="2036327" cy="369332"/>
              </a:xfrm>
              <a:prstGeom prst="rect">
                <a:avLst/>
              </a:prstGeom>
              <a:blipFill>
                <a:blip r:embed="rId9"/>
                <a:stretch>
                  <a:fillRect l="-898" r="-2994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99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Как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найти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вероятность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308003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44BDCA-6E12-6F4A-9F08-1BD3CDFF790E}"/>
                  </a:ext>
                </a:extLst>
              </p:cNvPr>
              <p:cNvSpPr txBox="1"/>
              <p:nvPr/>
            </p:nvSpPr>
            <p:spPr>
              <a:xfrm>
                <a:off x="612000" y="908720"/>
                <a:ext cx="18456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44BDCA-6E12-6F4A-9F08-1BD3CDFF7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908720"/>
                <a:ext cx="1845633" cy="369332"/>
              </a:xfrm>
              <a:prstGeom prst="rect">
                <a:avLst/>
              </a:prstGeom>
              <a:blipFill>
                <a:blip r:embed="rId4"/>
                <a:stretch>
                  <a:fillRect l="-6164" t="-10345" r="-3425" b="-379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5C9E6EE-3122-384A-BB98-BB7626F8B3FB}"/>
                  </a:ext>
                </a:extLst>
              </p:cNvPr>
              <p:cNvSpPr/>
              <p:nvPr/>
            </p:nvSpPr>
            <p:spPr>
              <a:xfrm>
                <a:off x="612000" y="1628720"/>
                <a:ext cx="148649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≤15)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5C9E6EE-3122-384A-BB98-BB7626F8B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628720"/>
                <a:ext cx="1486497" cy="369332"/>
              </a:xfrm>
              <a:prstGeom prst="rect">
                <a:avLst/>
              </a:prstGeom>
              <a:blipFill>
                <a:blip r:embed="rId5"/>
                <a:stretch>
                  <a:fillRect l="-7692" r="-3419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21D2E57-0E5B-0441-BEB7-CC1CB8FEF07B}"/>
                  </a:ext>
                </a:extLst>
              </p:cNvPr>
              <p:cNvSpPr/>
              <p:nvPr/>
            </p:nvSpPr>
            <p:spPr>
              <a:xfrm>
                <a:off x="1993815" y="1412720"/>
                <a:ext cx="3037177" cy="8298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</m:num>
                            <m:den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</m:num>
                            <m:den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21D2E57-0E5B-0441-BEB7-CC1CB8FEF0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815" y="1412720"/>
                <a:ext cx="3037177" cy="8298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0B3E6E4E-8662-6547-B3E2-523A02C134CE}"/>
                  </a:ext>
                </a:extLst>
              </p:cNvPr>
              <p:cNvSpPr/>
              <p:nvPr/>
            </p:nvSpPr>
            <p:spPr>
              <a:xfrm>
                <a:off x="1940743" y="2406536"/>
                <a:ext cx="238366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(0, 1)≤2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0B3E6E4E-8662-6547-B3E2-523A02C134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743" y="2406536"/>
                <a:ext cx="2383665" cy="369332"/>
              </a:xfrm>
              <a:prstGeom prst="rect">
                <a:avLst/>
              </a:prstGeom>
              <a:blipFill>
                <a:blip r:embed="rId7"/>
                <a:stretch>
                  <a:fillRect l="-512" b="-3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7D2EA5B-B826-4645-B61F-805AE67623E5}"/>
                  </a:ext>
                </a:extLst>
              </p:cNvPr>
              <p:cNvSpPr/>
              <p:nvPr/>
            </p:nvSpPr>
            <p:spPr>
              <a:xfrm>
                <a:off x="4359060" y="2393584"/>
                <a:ext cx="1693156" cy="39523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7D2EA5B-B826-4645-B61F-805AE6762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060" y="2393584"/>
                <a:ext cx="1693156" cy="395236"/>
              </a:xfrm>
              <a:prstGeom prst="rect">
                <a:avLst/>
              </a:prstGeom>
              <a:blipFill>
                <a:blip r:embed="rId8"/>
                <a:stretch>
                  <a:fillRect l="-1079" b="-9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18F069F-5ED3-3049-90E9-4A7B6553EC0D}"/>
                  </a:ext>
                </a:extLst>
              </p:cNvPr>
              <p:cNvSpPr/>
              <p:nvPr/>
            </p:nvSpPr>
            <p:spPr>
              <a:xfrm>
                <a:off x="6122760" y="2406536"/>
                <a:ext cx="203632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≈0.98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18F069F-5ED3-3049-90E9-4A7B6553E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760" y="2406536"/>
                <a:ext cx="2036327" cy="369332"/>
              </a:xfrm>
              <a:prstGeom prst="rect">
                <a:avLst/>
              </a:prstGeom>
              <a:blipFill>
                <a:blip r:embed="rId9"/>
                <a:stretch>
                  <a:fillRect l="-898" r="-2994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5CF647E-E048-494A-9448-F63FE6364F8C}"/>
              </a:ext>
            </a:extLst>
          </p:cNvPr>
          <p:cNvCxnSpPr>
            <a:cxnSpLocks/>
          </p:cNvCxnSpPr>
          <p:nvPr/>
        </p:nvCxnSpPr>
        <p:spPr>
          <a:xfrm flipV="1">
            <a:off x="6935180" y="2938092"/>
            <a:ext cx="0" cy="50377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3">
                <a:extLst>
                  <a:ext uri="{FF2B5EF4-FFF2-40B4-BE49-F238E27FC236}">
                    <a16:creationId xmlns:a16="http://schemas.microsoft.com/office/drawing/2014/main" id="{A318934A-D048-0C47-B7B5-A4FAD4833479}"/>
                  </a:ext>
                </a:extLst>
              </p:cNvPr>
              <p:cNvSpPr/>
              <p:nvPr/>
            </p:nvSpPr>
            <p:spPr>
              <a:xfrm>
                <a:off x="5225630" y="3441869"/>
                <a:ext cx="331236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C0504D"/>
                    </a:solidFill>
                  </a:rPr>
                  <a:t>Обозначение </a:t>
                </a:r>
                <a:br>
                  <a:rPr lang="ru-RU" sz="2400" dirty="0">
                    <a:solidFill>
                      <a:srgbClr val="C0504D"/>
                    </a:solidFill>
                  </a:rPr>
                </a:br>
                <a:r>
                  <a:rPr lang="ru-RU" sz="2400" dirty="0">
                    <a:solidFill>
                      <a:srgbClr val="C0504D"/>
                    </a:solidFill>
                  </a:rPr>
                  <a:t>для функции распределения</a:t>
                </a:r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6" name="Прямоугольник 13">
                <a:extLst>
                  <a:ext uri="{FF2B5EF4-FFF2-40B4-BE49-F238E27FC236}">
                    <a16:creationId xmlns:a16="http://schemas.microsoft.com/office/drawing/2014/main" id="{A318934A-D048-0C47-B7B5-A4FAD4833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630" y="3441869"/>
                <a:ext cx="3312368" cy="1200329"/>
              </a:xfrm>
              <a:prstGeom prst="rect">
                <a:avLst/>
              </a:prstGeom>
              <a:blipFill>
                <a:blip r:embed="rId10"/>
                <a:stretch>
                  <a:fillRect l="-1145" t="-4211" b="-1052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98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Как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найти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вероятность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308003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44BDCA-6E12-6F4A-9F08-1BD3CDFF790E}"/>
                  </a:ext>
                </a:extLst>
              </p:cNvPr>
              <p:cNvSpPr txBox="1"/>
              <p:nvPr/>
            </p:nvSpPr>
            <p:spPr>
              <a:xfrm>
                <a:off x="612000" y="908720"/>
                <a:ext cx="18456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44BDCA-6E12-6F4A-9F08-1BD3CDFF7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908720"/>
                <a:ext cx="1845633" cy="369332"/>
              </a:xfrm>
              <a:prstGeom prst="rect">
                <a:avLst/>
              </a:prstGeom>
              <a:blipFill>
                <a:blip r:embed="rId4"/>
                <a:stretch>
                  <a:fillRect l="-6164" t="-10345" r="-3425" b="-379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5C9E6EE-3122-384A-BB98-BB7626F8B3FB}"/>
                  </a:ext>
                </a:extLst>
              </p:cNvPr>
              <p:cNvSpPr/>
              <p:nvPr/>
            </p:nvSpPr>
            <p:spPr>
              <a:xfrm>
                <a:off x="612000" y="1628720"/>
                <a:ext cx="148649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≤15)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5C9E6EE-3122-384A-BB98-BB7626F8B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628720"/>
                <a:ext cx="1486497" cy="369332"/>
              </a:xfrm>
              <a:prstGeom prst="rect">
                <a:avLst/>
              </a:prstGeom>
              <a:blipFill>
                <a:blip r:embed="rId5"/>
                <a:stretch>
                  <a:fillRect l="-7692" r="-3419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21D2E57-0E5B-0441-BEB7-CC1CB8FEF07B}"/>
                  </a:ext>
                </a:extLst>
              </p:cNvPr>
              <p:cNvSpPr/>
              <p:nvPr/>
            </p:nvSpPr>
            <p:spPr>
              <a:xfrm>
                <a:off x="1993815" y="1412720"/>
                <a:ext cx="3037177" cy="8298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</m:num>
                            <m:den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</m:num>
                            <m:den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21D2E57-0E5B-0441-BEB7-CC1CB8FEF0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815" y="1412720"/>
                <a:ext cx="3037177" cy="8298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0B3E6E4E-8662-6547-B3E2-523A02C134CE}"/>
                  </a:ext>
                </a:extLst>
              </p:cNvPr>
              <p:cNvSpPr/>
              <p:nvPr/>
            </p:nvSpPr>
            <p:spPr>
              <a:xfrm>
                <a:off x="1940743" y="2406536"/>
                <a:ext cx="238366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(0, 1)≤2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0B3E6E4E-8662-6547-B3E2-523A02C134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743" y="2406536"/>
                <a:ext cx="2383665" cy="369332"/>
              </a:xfrm>
              <a:prstGeom prst="rect">
                <a:avLst/>
              </a:prstGeom>
              <a:blipFill>
                <a:blip r:embed="rId7"/>
                <a:stretch>
                  <a:fillRect l="-512" b="-3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7D2EA5B-B826-4645-B61F-805AE67623E5}"/>
                  </a:ext>
                </a:extLst>
              </p:cNvPr>
              <p:cNvSpPr/>
              <p:nvPr/>
            </p:nvSpPr>
            <p:spPr>
              <a:xfrm>
                <a:off x="4359060" y="2393584"/>
                <a:ext cx="1693156" cy="39523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7D2EA5B-B826-4645-B61F-805AE6762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060" y="2393584"/>
                <a:ext cx="1693156" cy="395236"/>
              </a:xfrm>
              <a:prstGeom prst="rect">
                <a:avLst/>
              </a:prstGeom>
              <a:blipFill>
                <a:blip r:embed="rId8"/>
                <a:stretch>
                  <a:fillRect l="-1079" b="-9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18F069F-5ED3-3049-90E9-4A7B6553EC0D}"/>
                  </a:ext>
                </a:extLst>
              </p:cNvPr>
              <p:cNvSpPr/>
              <p:nvPr/>
            </p:nvSpPr>
            <p:spPr>
              <a:xfrm>
                <a:off x="6122760" y="2406536"/>
                <a:ext cx="203632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≈0.98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18F069F-5ED3-3049-90E9-4A7B6553E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760" y="2406536"/>
                <a:ext cx="2036327" cy="369332"/>
              </a:xfrm>
              <a:prstGeom prst="rect">
                <a:avLst/>
              </a:prstGeom>
              <a:blipFill>
                <a:blip r:embed="rId9"/>
                <a:stretch>
                  <a:fillRect l="-898" r="-2994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F957789-9850-674F-8181-1D48659E07F0}"/>
                  </a:ext>
                </a:extLst>
              </p:cNvPr>
              <p:cNvSpPr/>
              <p:nvPr/>
            </p:nvSpPr>
            <p:spPr>
              <a:xfrm>
                <a:off x="5225630" y="3441869"/>
                <a:ext cx="331236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C0504D"/>
                    </a:solidFill>
                  </a:rPr>
                  <a:t>Обозначение </a:t>
                </a:r>
                <a:br>
                  <a:rPr lang="ru-RU" sz="2400" dirty="0">
                    <a:solidFill>
                      <a:srgbClr val="C0504D"/>
                    </a:solidFill>
                  </a:rPr>
                </a:br>
                <a:r>
                  <a:rPr lang="ru-RU" sz="2400" dirty="0">
                    <a:solidFill>
                      <a:srgbClr val="C0504D"/>
                    </a:solidFill>
                  </a:rPr>
                  <a:t>для функции распределения</a:t>
                </a:r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F957789-9850-674F-8181-1D48659E07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630" y="3441869"/>
                <a:ext cx="3312368" cy="1200329"/>
              </a:xfrm>
              <a:prstGeom prst="rect">
                <a:avLst/>
              </a:prstGeom>
              <a:blipFill>
                <a:blip r:embed="rId10"/>
                <a:stretch>
                  <a:fillRect l="-1145" t="-4211" b="-1052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5CF647E-E048-494A-9448-F63FE6364F8C}"/>
              </a:ext>
            </a:extLst>
          </p:cNvPr>
          <p:cNvCxnSpPr>
            <a:cxnSpLocks/>
          </p:cNvCxnSpPr>
          <p:nvPr/>
        </p:nvCxnSpPr>
        <p:spPr>
          <a:xfrm flipV="1">
            <a:off x="6935180" y="2938092"/>
            <a:ext cx="0" cy="50377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AE487865-4378-BC4A-B23A-0025C6B06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4841856"/>
                <a:ext cx="8352488" cy="129614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444444"/>
                    </a:solidFill>
                  </a:rPr>
                  <a:t>Раньше активно пользовались таблицами для распределения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сегодня для любого распределения расчёты делает компьютер</a:t>
                </a:r>
                <a:endParaRPr lang="ru-RU" sz="2400" b="1" dirty="0">
                  <a:solidFill>
                    <a:srgbClr val="444444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AE487865-4378-BC4A-B23A-0025C6B06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4841856"/>
                <a:ext cx="8352488" cy="1296144"/>
              </a:xfrm>
              <a:prstGeom prst="rect">
                <a:avLst/>
              </a:prstGeom>
              <a:blipFill>
                <a:blip r:embed="rId11"/>
                <a:stretch>
                  <a:fillRect l="-2188" t="-6573" r="-10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45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89D8AC-0ACA-5144-AF3D-B508916F7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815135"/>
            <a:ext cx="6768752" cy="3579631"/>
          </a:xfrm>
          <a:prstGeom prst="rect">
            <a:avLst/>
          </a:prstGeom>
        </p:spPr>
      </p:pic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Как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найти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вероятность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5C9E6EE-3122-384A-BB98-BB7626F8B3FB}"/>
                  </a:ext>
                </a:extLst>
              </p:cNvPr>
              <p:cNvSpPr/>
              <p:nvPr/>
            </p:nvSpPr>
            <p:spPr>
              <a:xfrm>
                <a:off x="663785" y="1282483"/>
                <a:ext cx="195335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5C9E6EE-3122-384A-BB98-BB7626F8B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85" y="1282483"/>
                <a:ext cx="1953355" cy="369332"/>
              </a:xfrm>
              <a:prstGeom prst="rect">
                <a:avLst/>
              </a:prstGeom>
              <a:blipFill>
                <a:blip r:embed="rId5"/>
                <a:stretch>
                  <a:fillRect l="-5625" r="-2188" b="-377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F8A0FF-BBFC-3548-9CD1-84231A45B3D5}"/>
                  </a:ext>
                </a:extLst>
              </p:cNvPr>
              <p:cNvSpPr txBox="1"/>
              <p:nvPr/>
            </p:nvSpPr>
            <p:spPr>
              <a:xfrm>
                <a:off x="678660" y="716146"/>
                <a:ext cx="18526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F8A0FF-BBFC-3548-9CD1-84231A45B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60" y="716146"/>
                <a:ext cx="1852622" cy="369332"/>
              </a:xfrm>
              <a:prstGeom prst="rect">
                <a:avLst/>
              </a:prstGeom>
              <a:blipFill>
                <a:blip r:embed="rId6"/>
                <a:stretch>
                  <a:fillRect l="-5592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780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89D8AC-0ACA-5144-AF3D-B508916F7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815135"/>
            <a:ext cx="6768752" cy="3579631"/>
          </a:xfrm>
          <a:prstGeom prst="rect">
            <a:avLst/>
          </a:prstGeom>
        </p:spPr>
      </p:pic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Как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найти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вероятность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5C9E6EE-3122-384A-BB98-BB7626F8B3FB}"/>
                  </a:ext>
                </a:extLst>
              </p:cNvPr>
              <p:cNvSpPr/>
              <p:nvPr/>
            </p:nvSpPr>
            <p:spPr>
              <a:xfrm>
                <a:off x="663785" y="1282483"/>
                <a:ext cx="195335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5C9E6EE-3122-384A-BB98-BB7626F8B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85" y="1282483"/>
                <a:ext cx="1953355" cy="369332"/>
              </a:xfrm>
              <a:prstGeom prst="rect">
                <a:avLst/>
              </a:prstGeom>
              <a:blipFill>
                <a:blip r:embed="rId5"/>
                <a:stretch>
                  <a:fillRect l="-5625" r="-2188" b="-377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F8A0FF-BBFC-3548-9CD1-84231A45B3D5}"/>
                  </a:ext>
                </a:extLst>
              </p:cNvPr>
              <p:cNvSpPr txBox="1"/>
              <p:nvPr/>
            </p:nvSpPr>
            <p:spPr>
              <a:xfrm>
                <a:off x="678660" y="716146"/>
                <a:ext cx="18526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F8A0FF-BBFC-3548-9CD1-84231A45B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60" y="716146"/>
                <a:ext cx="1852622" cy="369332"/>
              </a:xfrm>
              <a:prstGeom prst="rect">
                <a:avLst/>
              </a:prstGeom>
              <a:blipFill>
                <a:blip r:embed="rId6"/>
                <a:stretch>
                  <a:fillRect l="-5592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CB0B3F1-DBE5-E744-A5EB-08B47B25B4FF}"/>
                  </a:ext>
                </a:extLst>
              </p:cNvPr>
              <p:cNvSpPr/>
              <p:nvPr/>
            </p:nvSpPr>
            <p:spPr>
              <a:xfrm>
                <a:off x="2617140" y="1085478"/>
                <a:ext cx="4358694" cy="8298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ru-RU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ru-RU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ru-RU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ru-RU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CB0B3F1-DBE5-E744-A5EB-08B47B25B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140" y="1085478"/>
                <a:ext cx="4358694" cy="8298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467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89D8AC-0ACA-5144-AF3D-B508916F7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815135"/>
            <a:ext cx="6768752" cy="3579631"/>
          </a:xfrm>
          <a:prstGeom prst="rect">
            <a:avLst/>
          </a:prstGeom>
        </p:spPr>
      </p:pic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Как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найти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вероятность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5C9E6EE-3122-384A-BB98-BB7626F8B3FB}"/>
                  </a:ext>
                </a:extLst>
              </p:cNvPr>
              <p:cNvSpPr/>
              <p:nvPr/>
            </p:nvSpPr>
            <p:spPr>
              <a:xfrm>
                <a:off x="663785" y="1282483"/>
                <a:ext cx="195335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5C9E6EE-3122-384A-BB98-BB7626F8B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85" y="1282483"/>
                <a:ext cx="1953355" cy="369332"/>
              </a:xfrm>
              <a:prstGeom prst="rect">
                <a:avLst/>
              </a:prstGeom>
              <a:blipFill>
                <a:blip r:embed="rId5"/>
                <a:stretch>
                  <a:fillRect l="-5625" r="-2188" b="-377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F8A0FF-BBFC-3548-9CD1-84231A45B3D5}"/>
                  </a:ext>
                </a:extLst>
              </p:cNvPr>
              <p:cNvSpPr txBox="1"/>
              <p:nvPr/>
            </p:nvSpPr>
            <p:spPr>
              <a:xfrm>
                <a:off x="678660" y="716146"/>
                <a:ext cx="18526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F8A0FF-BBFC-3548-9CD1-84231A45B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60" y="716146"/>
                <a:ext cx="1852622" cy="369332"/>
              </a:xfrm>
              <a:prstGeom prst="rect">
                <a:avLst/>
              </a:prstGeom>
              <a:blipFill>
                <a:blip r:embed="rId6"/>
                <a:stretch>
                  <a:fillRect l="-5592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CB0B3F1-DBE5-E744-A5EB-08B47B25B4FF}"/>
                  </a:ext>
                </a:extLst>
              </p:cNvPr>
              <p:cNvSpPr/>
              <p:nvPr/>
            </p:nvSpPr>
            <p:spPr>
              <a:xfrm>
                <a:off x="2617140" y="1085478"/>
                <a:ext cx="4358694" cy="8298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CB0B3F1-DBE5-E744-A5EB-08B47B25B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140" y="1085478"/>
                <a:ext cx="4358694" cy="8298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C7797453-1E61-C044-974F-D9A891E70B45}"/>
                  </a:ext>
                </a:extLst>
              </p:cNvPr>
              <p:cNvSpPr/>
              <p:nvPr/>
            </p:nvSpPr>
            <p:spPr>
              <a:xfrm>
                <a:off x="4932040" y="1938856"/>
                <a:ext cx="3481531" cy="82984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ru-RU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ru-RU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C7797453-1E61-C044-974F-D9A891E70B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1938856"/>
                <a:ext cx="3481531" cy="8298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7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Правила</a:t>
            </a:r>
            <a:r>
              <a:rPr lang="en-US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</a:rPr>
              <a:t>сигм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014077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3425EF-2CB2-7845-8A2E-6D3590592A55}"/>
                  </a:ext>
                </a:extLst>
              </p:cNvPr>
              <p:cNvSpPr txBox="1"/>
              <p:nvPr/>
            </p:nvSpPr>
            <p:spPr>
              <a:xfrm>
                <a:off x="3645689" y="805092"/>
                <a:ext cx="18686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3425EF-2CB2-7845-8A2E-6D3590592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689" y="805092"/>
                <a:ext cx="1868652" cy="369332"/>
              </a:xfrm>
              <a:prstGeom prst="rect">
                <a:avLst/>
              </a:prstGeom>
              <a:blipFill>
                <a:blip r:embed="rId4"/>
                <a:stretch>
                  <a:fillRect l="-2932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2B8658B-A2CE-864F-A9C0-B8752402E371}"/>
                  </a:ext>
                </a:extLst>
              </p:cNvPr>
              <p:cNvSpPr/>
              <p:nvPr/>
            </p:nvSpPr>
            <p:spPr>
              <a:xfrm>
                <a:off x="2583987" y="2063087"/>
                <a:ext cx="399205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≈0.68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2B8658B-A2CE-864F-A9C0-B8752402E3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987" y="2063087"/>
                <a:ext cx="3992055" cy="369332"/>
              </a:xfrm>
              <a:prstGeom prst="rect">
                <a:avLst/>
              </a:prstGeom>
              <a:blipFill>
                <a:blip r:embed="rId5"/>
                <a:stretch>
                  <a:fillRect l="-1221" r="-1221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Объект 5">
            <a:extLst>
              <a:ext uri="{FF2B5EF4-FFF2-40B4-BE49-F238E27FC236}">
                <a16:creationId xmlns:a16="http://schemas.microsoft.com/office/drawing/2014/main" id="{4B288746-E255-A64E-BC9A-EA0E4F1BEF74}"/>
              </a:ext>
            </a:extLst>
          </p:cNvPr>
          <p:cNvSpPr txBox="1">
            <a:spLocks/>
          </p:cNvSpPr>
          <p:nvPr/>
        </p:nvSpPr>
        <p:spPr>
          <a:xfrm>
            <a:off x="576000" y="1512000"/>
            <a:ext cx="2479924" cy="4290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Правило сигмы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59BA294-4B60-EC42-A68C-9B71F97AEA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00" y="2726669"/>
            <a:ext cx="6795651" cy="339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2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B93A5AA-156A-3442-97AD-C27017C9A040}"/>
                  </a:ext>
                </a:extLst>
              </p:cNvPr>
              <p:cNvSpPr/>
              <p:nvPr/>
            </p:nvSpPr>
            <p:spPr>
              <a:xfrm>
                <a:off x="2406055" y="2060243"/>
                <a:ext cx="4331890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≈0.95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B93A5AA-156A-3442-97AD-C27017C9A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055" y="2060243"/>
                <a:ext cx="4331890" cy="369332"/>
              </a:xfrm>
              <a:prstGeom prst="rect">
                <a:avLst/>
              </a:prstGeom>
              <a:blipFill>
                <a:blip r:embed="rId4"/>
                <a:stretch>
                  <a:fillRect l="-1127" r="-1268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Правила</a:t>
            </a:r>
            <a:r>
              <a:rPr lang="en-US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сигм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014077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63F6D4-02AB-4E89-8B09-B23C88D9A3AE}"/>
                  </a:ext>
                </a:extLst>
              </p:cNvPr>
              <p:cNvSpPr txBox="1"/>
              <p:nvPr/>
            </p:nvSpPr>
            <p:spPr>
              <a:xfrm>
                <a:off x="3645689" y="805092"/>
                <a:ext cx="18686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63F6D4-02AB-4E89-8B09-B23C88D9A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689" y="805092"/>
                <a:ext cx="1868652" cy="369332"/>
              </a:xfrm>
              <a:prstGeom prst="rect">
                <a:avLst/>
              </a:prstGeom>
              <a:blipFill>
                <a:blip r:embed="rId5"/>
                <a:stretch>
                  <a:fillRect l="-2932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Объект 5">
            <a:extLst>
              <a:ext uri="{FF2B5EF4-FFF2-40B4-BE49-F238E27FC236}">
                <a16:creationId xmlns:a16="http://schemas.microsoft.com/office/drawing/2014/main" id="{EBE782BC-9128-4A15-AC6F-3E596161A0C6}"/>
              </a:ext>
            </a:extLst>
          </p:cNvPr>
          <p:cNvSpPr txBox="1">
            <a:spLocks/>
          </p:cNvSpPr>
          <p:nvPr/>
        </p:nvSpPr>
        <p:spPr>
          <a:xfrm>
            <a:off x="576000" y="1512000"/>
            <a:ext cx="2987888" cy="4290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Правило двух сигм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9DC3D4-5E79-483A-9250-2510A2D34F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00" y="2726669"/>
            <a:ext cx="6795651" cy="339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Независимость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F6D19A32-B2C5-0F43-B384-11A6642342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4" cy="532859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444444"/>
                    </a:solidFill>
                  </a:rPr>
                  <a:t>Говорят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что </a:t>
                </a:r>
                <a:r>
                  <a:rPr lang="en-US" sz="2400" dirty="0">
                    <a:solidFill>
                      <a:srgbClr val="444444"/>
                    </a:solidFill>
                  </a:rPr>
                  <a:t>c</a:t>
                </a:r>
                <a:r>
                  <a:rPr lang="ru-RU" sz="2400" dirty="0">
                    <a:solidFill>
                      <a:srgbClr val="444444"/>
                    </a:solidFill>
                  </a:rPr>
                  <a:t>обытия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и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sz="2400" b="1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независимы</a:t>
                </a:r>
                <a:r>
                  <a:rPr lang="en-US" sz="2400" dirty="0">
                    <a:solidFill>
                      <a:srgbClr val="444444"/>
                    </a:solidFill>
                  </a:rPr>
                  <a:t>,</a:t>
                </a:r>
                <a:r>
                  <a:rPr lang="en-US" sz="2400" b="1" dirty="0">
                    <a:solidFill>
                      <a:srgbClr val="444444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если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F6D19A32-B2C5-0F43-B384-11A66423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4" cy="5328592"/>
              </a:xfrm>
              <a:prstGeom prst="rect">
                <a:avLst/>
              </a:prstGeom>
              <a:blipFill>
                <a:blip r:embed="rId4"/>
                <a:stretch>
                  <a:fillRect l="-2247" t="-17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343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3D94B53-C4BC-BF48-AF3F-8FCEBF3206EB}"/>
                  </a:ext>
                </a:extLst>
              </p:cNvPr>
              <p:cNvSpPr/>
              <p:nvPr/>
            </p:nvSpPr>
            <p:spPr>
              <a:xfrm>
                <a:off x="2411760" y="2060243"/>
                <a:ext cx="450180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≈0.997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3D94B53-C4BC-BF48-AF3F-8FCEBF320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060243"/>
                <a:ext cx="4501809" cy="369332"/>
              </a:xfrm>
              <a:prstGeom prst="rect">
                <a:avLst/>
              </a:prstGeom>
              <a:blipFill>
                <a:blip r:embed="rId4"/>
                <a:stretch>
                  <a:fillRect l="-1084" r="-1084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Правила</a:t>
            </a:r>
            <a:r>
              <a:rPr lang="en-US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сигм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014077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2F2697-D60A-4A08-821E-CD099EE4D6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00" y="2726669"/>
            <a:ext cx="6795651" cy="33978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606D39-BDDE-45B6-90FB-1974CD7FEDA0}"/>
                  </a:ext>
                </a:extLst>
              </p:cNvPr>
              <p:cNvSpPr txBox="1"/>
              <p:nvPr/>
            </p:nvSpPr>
            <p:spPr>
              <a:xfrm>
                <a:off x="3645689" y="805092"/>
                <a:ext cx="18686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606D39-BDDE-45B6-90FB-1974CD7FE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689" y="805092"/>
                <a:ext cx="1868652" cy="369332"/>
              </a:xfrm>
              <a:prstGeom prst="rect">
                <a:avLst/>
              </a:prstGeom>
              <a:blipFill>
                <a:blip r:embed="rId7"/>
                <a:stretch>
                  <a:fillRect l="-2932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Объект 5">
            <a:extLst>
              <a:ext uri="{FF2B5EF4-FFF2-40B4-BE49-F238E27FC236}">
                <a16:creationId xmlns:a16="http://schemas.microsoft.com/office/drawing/2014/main" id="{50316D9F-75EA-4E47-AF81-B6D5A8AF92A0}"/>
              </a:ext>
            </a:extLst>
          </p:cNvPr>
          <p:cNvSpPr txBox="1">
            <a:spLocks/>
          </p:cNvSpPr>
          <p:nvPr/>
        </p:nvSpPr>
        <p:spPr>
          <a:xfrm>
            <a:off x="576000" y="1512000"/>
            <a:ext cx="2987888" cy="4290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Правило трех сигм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15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Тяжёлые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хвосты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3EC3B-C3D9-F64F-9A2F-C48D2CA52F07}"/>
              </a:ext>
            </a:extLst>
          </p:cNvPr>
          <p:cNvSpPr txBox="1"/>
          <p:nvPr/>
        </p:nvSpPr>
        <p:spPr>
          <a:xfrm>
            <a:off x="611560" y="4284000"/>
            <a:ext cx="8280920" cy="18722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444444"/>
                </a:solidFill>
              </a:rPr>
              <a:t>Хвосты красного распределения тяжёлые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F649B7-8A99-5A46-9FFA-358C5E688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608" y="732403"/>
            <a:ext cx="672352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5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Тяжёлые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хвосты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3EC3B-C3D9-F64F-9A2F-C48D2CA52F07}"/>
              </a:ext>
            </a:extLst>
          </p:cNvPr>
          <p:cNvSpPr txBox="1"/>
          <p:nvPr/>
        </p:nvSpPr>
        <p:spPr>
          <a:xfrm>
            <a:off x="611560" y="4284000"/>
            <a:ext cx="8280920" cy="18722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444444"/>
                </a:solidFill>
              </a:rPr>
              <a:t>Хвосты красного распределения тяжёлые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444444"/>
                </a:solidFill>
              </a:rPr>
              <a:t>Под ними сосредоточена большая вероятностная масса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F649B7-8A99-5A46-9FFA-358C5E688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608" y="732403"/>
            <a:ext cx="672352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8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Тяжёлые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хвосты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3EC3B-C3D9-F64F-9A2F-C48D2CA52F07}"/>
              </a:ext>
            </a:extLst>
          </p:cNvPr>
          <p:cNvSpPr txBox="1"/>
          <p:nvPr/>
        </p:nvSpPr>
        <p:spPr>
          <a:xfrm>
            <a:off x="611560" y="4284000"/>
            <a:ext cx="8280920" cy="18722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444444"/>
                </a:solidFill>
              </a:rPr>
              <a:t>Хвосты красного распределения тяжёлые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444444"/>
                </a:solidFill>
              </a:rPr>
              <a:t>Под ними сосредоточена большая вероятностная масса 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444444"/>
                </a:solidFill>
              </a:rPr>
              <a:t>События из-под них</a:t>
            </a:r>
            <a:r>
              <a:rPr lang="en-US" sz="2400" dirty="0">
                <a:solidFill>
                  <a:srgbClr val="444444"/>
                </a:solidFill>
              </a:rPr>
              <a:t> (</a:t>
            </a:r>
            <a:r>
              <a:rPr lang="ru-RU" sz="2400" dirty="0">
                <a:solidFill>
                  <a:srgbClr val="444444"/>
                </a:solidFill>
              </a:rPr>
              <a:t>выбросы) более вероятны</a:t>
            </a:r>
            <a:endParaRPr lang="en-US" sz="2400" dirty="0">
              <a:solidFill>
                <a:srgbClr val="444444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F649B7-8A99-5A46-9FFA-358C5E688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608" y="732403"/>
            <a:ext cx="672352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5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Эксцесс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и</a:t>
            </a:r>
            <a:r>
              <a:rPr lang="ru-RU" sz="3200" b="1" dirty="0">
                <a:solidFill>
                  <a:srgbClr val="0059A9"/>
                </a:solidFill>
                <a:latin typeface="Myriad Pro" panose="020B0503030403020204" pitchFamily="34" charset="0"/>
              </a:rPr>
              <a:t> </a:t>
            </a:r>
            <a:r>
              <a:rPr lang="ru-RU" sz="3200" b="1" dirty="0" err="1">
                <a:solidFill>
                  <a:srgbClr val="28516A"/>
                </a:solidFill>
                <a:latin typeface="Myriad Pro" panose="020B0503030403020204" pitchFamily="34" charset="0"/>
              </a:rPr>
              <a:t>куртосис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056ADB34-EF39-DD43-A86E-5A1F93C321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4" cy="439248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Эксцессом</a:t>
                </a:r>
                <a:r>
                  <a:rPr lang="ru-RU" sz="2400" b="1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случайной величины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400" dirty="0">
                    <a:solidFill>
                      <a:srgbClr val="3A3A3A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называют величину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3A3A3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056ADB34-EF39-DD43-A86E-5A1F93C32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4" cy="4392488"/>
              </a:xfrm>
              <a:prstGeom prst="rect">
                <a:avLst/>
              </a:prstGeom>
              <a:blipFill>
                <a:blip r:embed="rId4"/>
                <a:stretch>
                  <a:fillRect l="-2247" t="-20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0B4FAC-7E13-4660-986C-4E1BF39D5450}"/>
                  </a:ext>
                </a:extLst>
              </p:cNvPr>
              <p:cNvSpPr txBox="1"/>
              <p:nvPr/>
            </p:nvSpPr>
            <p:spPr>
              <a:xfrm>
                <a:off x="2247900" y="1344085"/>
                <a:ext cx="4648200" cy="925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−3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0B4FAC-7E13-4660-986C-4E1BF39D5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900" y="1344085"/>
                <a:ext cx="4648200" cy="925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197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Эксцесс и </a:t>
            </a:r>
            <a:r>
              <a:rPr lang="ru-RU" sz="3200" b="1" dirty="0" err="1">
                <a:solidFill>
                  <a:srgbClr val="28516A"/>
                </a:solidFill>
                <a:latin typeface="Myriad Pro" panose="020B0503030403020204" pitchFamily="34" charset="0"/>
              </a:rPr>
              <a:t>куртосис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056ADB34-EF39-DD43-A86E-5A1F93C321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4" cy="249297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Эксцессом</a:t>
                </a:r>
                <a:r>
                  <a:rPr lang="ru-RU" sz="2400" b="1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случайной величины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400" dirty="0">
                    <a:solidFill>
                      <a:srgbClr val="3A3A3A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называют величину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3A3A3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056ADB34-EF39-DD43-A86E-5A1F93C32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4" cy="2492976"/>
              </a:xfrm>
              <a:prstGeom prst="rect">
                <a:avLst/>
              </a:prstGeom>
              <a:blipFill>
                <a:blip r:embed="rId4"/>
                <a:stretch>
                  <a:fillRect l="-2247" t="-3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Овал 4">
            <a:extLst>
              <a:ext uri="{FF2B5EF4-FFF2-40B4-BE49-F238E27FC236}">
                <a16:creationId xmlns:a16="http://schemas.microsoft.com/office/drawing/2014/main" id="{E9E51E83-6CD2-3044-B392-B66B599B40F1}"/>
              </a:ext>
            </a:extLst>
          </p:cNvPr>
          <p:cNvSpPr/>
          <p:nvPr/>
        </p:nvSpPr>
        <p:spPr>
          <a:xfrm>
            <a:off x="3344753" y="1088881"/>
            <a:ext cx="2628106" cy="1314053"/>
          </a:xfrm>
          <a:prstGeom prst="ellipse">
            <a:avLst/>
          </a:prstGeom>
          <a:solidFill>
            <a:srgbClr val="C0504D">
              <a:alpha val="2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FCCCBD6-61E1-3344-884A-E8D1CC5D2AA9}"/>
              </a:ext>
            </a:extLst>
          </p:cNvPr>
          <p:cNvSpPr/>
          <p:nvPr/>
        </p:nvSpPr>
        <p:spPr>
          <a:xfrm>
            <a:off x="2987824" y="2482801"/>
            <a:ext cx="3312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err="1">
                <a:solidFill>
                  <a:srgbClr val="C0504D"/>
                </a:solidFill>
              </a:rPr>
              <a:t>Куртосис</a:t>
            </a:r>
            <a:endParaRPr lang="ru-RU" sz="2400" dirty="0">
              <a:solidFill>
                <a:srgbClr val="C050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0B4FAC-7E13-4660-986C-4E1BF39D5450}"/>
                  </a:ext>
                </a:extLst>
              </p:cNvPr>
              <p:cNvSpPr txBox="1"/>
              <p:nvPr/>
            </p:nvSpPr>
            <p:spPr>
              <a:xfrm>
                <a:off x="2247900" y="1344085"/>
                <a:ext cx="4648200" cy="925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−3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0B4FAC-7E13-4660-986C-4E1BF39D5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900" y="1344085"/>
                <a:ext cx="4648200" cy="925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810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Эксцесс и </a:t>
            </a:r>
            <a:r>
              <a:rPr lang="ru-RU" sz="3200" b="1" dirty="0" err="1">
                <a:solidFill>
                  <a:srgbClr val="28516A"/>
                </a:solidFill>
                <a:latin typeface="Myriad Pro" panose="020B0503030403020204" pitchFamily="34" charset="0"/>
              </a:rPr>
              <a:t>куртосис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15CC1D1-36BB-214C-B291-C0C9E97D55D5}"/>
              </a:ext>
            </a:extLst>
          </p:cNvPr>
          <p:cNvSpPr/>
          <p:nvPr/>
        </p:nvSpPr>
        <p:spPr>
          <a:xfrm>
            <a:off x="612000" y="3132000"/>
            <a:ext cx="8136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444444"/>
                </a:solidFill>
              </a:rPr>
              <a:t>Число 3 вычитается из </a:t>
            </a:r>
            <a:r>
              <a:rPr lang="ru-RU" sz="2400" dirty="0" err="1">
                <a:solidFill>
                  <a:srgbClr val="444444"/>
                </a:solidFill>
              </a:rPr>
              <a:t>куртосиса</a:t>
            </a:r>
            <a:r>
              <a:rPr lang="en-US" sz="2400" dirty="0">
                <a:solidFill>
                  <a:srgbClr val="444444"/>
                </a:solidFill>
              </a:rPr>
              <a:t>,</a:t>
            </a:r>
            <a:r>
              <a:rPr lang="ru-RU" sz="2400" dirty="0">
                <a:solidFill>
                  <a:srgbClr val="444444"/>
                </a:solidFill>
              </a:rPr>
              <a:t> чтобы эксцесс нормального распределения был равен нулю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056ADB34-EF39-DD43-A86E-5A1F93C321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4" cy="249297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Эксцессом</a:t>
                </a:r>
                <a:r>
                  <a:rPr lang="ru-RU" sz="2400" b="1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случайной величины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400" dirty="0">
                    <a:solidFill>
                      <a:srgbClr val="3A3A3A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называют величину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3A3A3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056ADB34-EF39-DD43-A86E-5A1F93C32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4" cy="2492976"/>
              </a:xfrm>
              <a:prstGeom prst="rect">
                <a:avLst/>
              </a:prstGeom>
              <a:blipFill>
                <a:blip r:embed="rId4"/>
                <a:stretch>
                  <a:fillRect l="-2247" t="-3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Овал 10">
            <a:extLst>
              <a:ext uri="{FF2B5EF4-FFF2-40B4-BE49-F238E27FC236}">
                <a16:creationId xmlns:a16="http://schemas.microsoft.com/office/drawing/2014/main" id="{E9E51E83-6CD2-3044-B392-B66B599B40F1}"/>
              </a:ext>
            </a:extLst>
          </p:cNvPr>
          <p:cNvSpPr/>
          <p:nvPr/>
        </p:nvSpPr>
        <p:spPr>
          <a:xfrm>
            <a:off x="3344753" y="1088881"/>
            <a:ext cx="2628106" cy="1314053"/>
          </a:xfrm>
          <a:prstGeom prst="ellipse">
            <a:avLst/>
          </a:prstGeom>
          <a:solidFill>
            <a:srgbClr val="C0504D">
              <a:alpha val="2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FCCCBD6-61E1-3344-884A-E8D1CC5D2AA9}"/>
              </a:ext>
            </a:extLst>
          </p:cNvPr>
          <p:cNvSpPr/>
          <p:nvPr/>
        </p:nvSpPr>
        <p:spPr>
          <a:xfrm>
            <a:off x="2987824" y="2482801"/>
            <a:ext cx="3312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err="1">
                <a:solidFill>
                  <a:srgbClr val="C0504D"/>
                </a:solidFill>
              </a:rPr>
              <a:t>Куртосис</a:t>
            </a:r>
            <a:endParaRPr lang="ru-RU" sz="2400" dirty="0">
              <a:solidFill>
                <a:srgbClr val="C050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0B4FAC-7E13-4660-986C-4E1BF39D5450}"/>
                  </a:ext>
                </a:extLst>
              </p:cNvPr>
              <p:cNvSpPr txBox="1"/>
              <p:nvPr/>
            </p:nvSpPr>
            <p:spPr>
              <a:xfrm>
                <a:off x="2247900" y="1344085"/>
                <a:ext cx="4648200" cy="925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−3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0B4FAC-7E13-4660-986C-4E1BF39D5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900" y="1344085"/>
                <a:ext cx="4648200" cy="925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29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Эксцесс и </a:t>
            </a:r>
            <a:r>
              <a:rPr lang="ru-RU" sz="3200" b="1" dirty="0" err="1">
                <a:solidFill>
                  <a:srgbClr val="28516A"/>
                </a:solidFill>
                <a:latin typeface="Myriad Pro" panose="020B0503030403020204" pitchFamily="34" charset="0"/>
              </a:rPr>
              <a:t>куртосис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015CC1D1-36BB-214C-B291-C0C9E97D55D5}"/>
                  </a:ext>
                </a:extLst>
              </p:cNvPr>
              <p:cNvSpPr/>
              <p:nvPr/>
            </p:nvSpPr>
            <p:spPr>
              <a:xfrm>
                <a:off x="612000" y="3132000"/>
                <a:ext cx="8136904" cy="18004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444444"/>
                    </a:solidFill>
                  </a:rPr>
                  <a:t>Число 3 вычитается из </a:t>
                </a:r>
                <a:r>
                  <a:rPr lang="ru-RU" sz="2400" dirty="0" err="1">
                    <a:solidFill>
                      <a:srgbClr val="444444"/>
                    </a:solidFill>
                  </a:rPr>
                  <a:t>куртосиса</a:t>
                </a:r>
                <a:r>
                  <a:rPr lang="en-US" sz="2400" dirty="0">
                    <a:solidFill>
                      <a:srgbClr val="444444"/>
                    </a:solidFill>
                  </a:rPr>
                  <a:t>,</a:t>
                </a:r>
                <a:r>
                  <a:rPr lang="ru-RU" sz="2400" dirty="0">
                    <a:solidFill>
                      <a:srgbClr val="444444"/>
                    </a:solidFill>
                  </a:rPr>
                  <a:t> чтобы эксцесс нормального распределения был равен нулю </a:t>
                </a:r>
              </a:p>
              <a:p>
                <a:pPr marL="285750" indent="-28575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444444"/>
                    </a:solidFill>
                  </a:rPr>
                  <a:t>Если хвосты распределения легче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а пик острее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br>
                  <a:rPr lang="ru-RU" sz="2400" dirty="0">
                    <a:solidFill>
                      <a:srgbClr val="444444"/>
                    </a:solidFill>
                  </a:rPr>
                </a:br>
                <a:r>
                  <a:rPr lang="ru-RU" sz="2400" dirty="0">
                    <a:solidFill>
                      <a:srgbClr val="444444"/>
                    </a:solidFill>
                  </a:rPr>
                  <a:t>чем у нормального распределения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тогда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sz="2400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015CC1D1-36BB-214C-B291-C0C9E97D5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132000"/>
                <a:ext cx="8136904" cy="1800493"/>
              </a:xfrm>
              <a:prstGeom prst="rect">
                <a:avLst/>
              </a:prstGeom>
              <a:blipFill>
                <a:blip r:embed="rId4"/>
                <a:stretch>
                  <a:fillRect l="-974" t="-2373" b="-71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056ADB34-EF39-DD43-A86E-5A1F93C321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4" cy="249297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Эксцессом</a:t>
                </a:r>
                <a:r>
                  <a:rPr lang="ru-RU" sz="2400" b="1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случайной величины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400" dirty="0">
                    <a:solidFill>
                      <a:srgbClr val="3A3A3A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называют величину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3A3A3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056ADB34-EF39-DD43-A86E-5A1F93C32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4" cy="2492976"/>
              </a:xfrm>
              <a:prstGeom prst="rect">
                <a:avLst/>
              </a:prstGeom>
              <a:blipFill>
                <a:blip r:embed="rId5"/>
                <a:stretch>
                  <a:fillRect l="-2247" t="-3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Овал 10">
            <a:extLst>
              <a:ext uri="{FF2B5EF4-FFF2-40B4-BE49-F238E27FC236}">
                <a16:creationId xmlns:a16="http://schemas.microsoft.com/office/drawing/2014/main" id="{E9E51E83-6CD2-3044-B392-B66B599B40F1}"/>
              </a:ext>
            </a:extLst>
          </p:cNvPr>
          <p:cNvSpPr/>
          <p:nvPr/>
        </p:nvSpPr>
        <p:spPr>
          <a:xfrm>
            <a:off x="3344753" y="1088881"/>
            <a:ext cx="2628106" cy="1314053"/>
          </a:xfrm>
          <a:prstGeom prst="ellipse">
            <a:avLst/>
          </a:prstGeom>
          <a:solidFill>
            <a:srgbClr val="C0504D">
              <a:alpha val="2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FCCCBD6-61E1-3344-884A-E8D1CC5D2AA9}"/>
              </a:ext>
            </a:extLst>
          </p:cNvPr>
          <p:cNvSpPr/>
          <p:nvPr/>
        </p:nvSpPr>
        <p:spPr>
          <a:xfrm>
            <a:off x="2987824" y="2482801"/>
            <a:ext cx="3312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err="1">
                <a:solidFill>
                  <a:srgbClr val="C0504D"/>
                </a:solidFill>
              </a:rPr>
              <a:t>Куртосис</a:t>
            </a:r>
            <a:endParaRPr lang="ru-RU" sz="2400" dirty="0">
              <a:solidFill>
                <a:srgbClr val="C050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0B4FAC-7E13-4660-986C-4E1BF39D5450}"/>
                  </a:ext>
                </a:extLst>
              </p:cNvPr>
              <p:cNvSpPr txBox="1"/>
              <p:nvPr/>
            </p:nvSpPr>
            <p:spPr>
              <a:xfrm>
                <a:off x="2247900" y="1344085"/>
                <a:ext cx="4648200" cy="925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−3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0B4FAC-7E13-4660-986C-4E1BF39D5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900" y="1344085"/>
                <a:ext cx="4648200" cy="925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68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Эксцесс и </a:t>
            </a:r>
            <a:r>
              <a:rPr lang="ru-RU" sz="3200" b="1" dirty="0" err="1">
                <a:solidFill>
                  <a:srgbClr val="28516A"/>
                </a:solidFill>
                <a:latin typeface="Myriad Pro" panose="020B0503030403020204" pitchFamily="34" charset="0"/>
              </a:rPr>
              <a:t>куртосис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F380D6-5677-8742-A321-71EC12C0516E}"/>
              </a:ext>
            </a:extLst>
          </p:cNvPr>
          <p:cNvSpPr/>
          <p:nvPr/>
        </p:nvSpPr>
        <p:spPr>
          <a:xfrm>
            <a:off x="2987824" y="289131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015CC1D1-36BB-214C-B291-C0C9E97D55D5}"/>
                  </a:ext>
                </a:extLst>
              </p:cNvPr>
              <p:cNvSpPr/>
              <p:nvPr/>
            </p:nvSpPr>
            <p:spPr>
              <a:xfrm>
                <a:off x="612000" y="3132000"/>
                <a:ext cx="8136904" cy="27699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444444"/>
                    </a:solidFill>
                  </a:rPr>
                  <a:t>Число 3 вычитается из </a:t>
                </a:r>
                <a:r>
                  <a:rPr lang="ru-RU" sz="2400" dirty="0" err="1">
                    <a:solidFill>
                      <a:srgbClr val="444444"/>
                    </a:solidFill>
                  </a:rPr>
                  <a:t>куртосиса</a:t>
                </a:r>
                <a:r>
                  <a:rPr lang="en-US" sz="2400" dirty="0">
                    <a:solidFill>
                      <a:srgbClr val="444444"/>
                    </a:solidFill>
                  </a:rPr>
                  <a:t>,</a:t>
                </a:r>
                <a:r>
                  <a:rPr lang="ru-RU" sz="2400" dirty="0">
                    <a:solidFill>
                      <a:srgbClr val="444444"/>
                    </a:solidFill>
                  </a:rPr>
                  <a:t> чтобы эксцесс нормального распределения был равен нулю </a:t>
                </a:r>
              </a:p>
              <a:p>
                <a:pPr marL="285750" indent="-28575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444444"/>
                    </a:solidFill>
                  </a:rPr>
                  <a:t>Если хвосты распределения легче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а пик острее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br>
                  <a:rPr lang="ru-RU" sz="2400" dirty="0">
                    <a:solidFill>
                      <a:srgbClr val="444444"/>
                    </a:solidFill>
                  </a:rPr>
                </a:br>
                <a:r>
                  <a:rPr lang="ru-RU" sz="2400" dirty="0">
                    <a:solidFill>
                      <a:srgbClr val="444444"/>
                    </a:solidFill>
                  </a:rPr>
                  <a:t>чем у нормального распределения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тогда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sz="2400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endParaRPr lang="en-US" sz="2400" dirty="0">
                  <a:solidFill>
                    <a:srgbClr val="5C5B5C"/>
                  </a:solidFill>
                </a:endParaRPr>
              </a:p>
              <a:p>
                <a:pPr marL="285750" indent="-285750">
                  <a:spcAft>
                    <a:spcPts val="1800"/>
                  </a:spcAft>
                  <a:buClr>
                    <a:srgbClr val="28516A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444444"/>
                    </a:solidFill>
                  </a:rPr>
                  <a:t>Если хвосты распределения тяжелее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а пик более приплюснутый</a:t>
                </a:r>
                <a:r>
                  <a:rPr lang="en-US" sz="2400" dirty="0">
                    <a:solidFill>
                      <a:srgbClr val="444444"/>
                    </a:solidFill>
                  </a:rPr>
                  <a:t>,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тогда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endParaRPr lang="en-US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015CC1D1-36BB-214C-B291-C0C9E97D5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3132000"/>
                <a:ext cx="8136904" cy="2769989"/>
              </a:xfrm>
              <a:prstGeom prst="rect">
                <a:avLst/>
              </a:prstGeom>
              <a:blipFill>
                <a:blip r:embed="rId4"/>
                <a:stretch>
                  <a:fillRect l="-974" t="-1542" b="-44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056ADB34-EF39-DD43-A86E-5A1F93C321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4" cy="249297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Эксцессом</a:t>
                </a:r>
                <a:r>
                  <a:rPr lang="ru-RU" sz="2400" b="1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5C5B5C"/>
                    </a:solidFill>
                  </a:rPr>
                  <a:t>случайной величины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400" dirty="0">
                    <a:solidFill>
                      <a:srgbClr val="3A3A3A"/>
                    </a:solidFill>
                  </a:rPr>
                  <a:t> </a:t>
                </a:r>
                <a:r>
                  <a:rPr lang="ru-RU" sz="2400" dirty="0">
                    <a:solidFill>
                      <a:srgbClr val="5C5B5C"/>
                    </a:solidFill>
                  </a:rPr>
                  <a:t>называют величину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3A3A3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056ADB34-EF39-DD43-A86E-5A1F93C32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4" cy="2492976"/>
              </a:xfrm>
              <a:prstGeom prst="rect">
                <a:avLst/>
              </a:prstGeom>
              <a:blipFill>
                <a:blip r:embed="rId5"/>
                <a:stretch>
                  <a:fillRect l="-2247" t="-34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Овал 10">
            <a:extLst>
              <a:ext uri="{FF2B5EF4-FFF2-40B4-BE49-F238E27FC236}">
                <a16:creationId xmlns:a16="http://schemas.microsoft.com/office/drawing/2014/main" id="{E9E51E83-6CD2-3044-B392-B66B599B40F1}"/>
              </a:ext>
            </a:extLst>
          </p:cNvPr>
          <p:cNvSpPr/>
          <p:nvPr/>
        </p:nvSpPr>
        <p:spPr>
          <a:xfrm>
            <a:off x="3344753" y="1088881"/>
            <a:ext cx="2628106" cy="1314053"/>
          </a:xfrm>
          <a:prstGeom prst="ellipse">
            <a:avLst/>
          </a:prstGeom>
          <a:solidFill>
            <a:srgbClr val="C0504D">
              <a:alpha val="2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FCCCBD6-61E1-3344-884A-E8D1CC5D2AA9}"/>
              </a:ext>
            </a:extLst>
          </p:cNvPr>
          <p:cNvSpPr/>
          <p:nvPr/>
        </p:nvSpPr>
        <p:spPr>
          <a:xfrm>
            <a:off x="2987824" y="2482801"/>
            <a:ext cx="3312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err="1">
                <a:solidFill>
                  <a:srgbClr val="C0504D"/>
                </a:solidFill>
              </a:rPr>
              <a:t>Куртосис</a:t>
            </a:r>
            <a:endParaRPr lang="ru-RU" sz="2400" dirty="0">
              <a:solidFill>
                <a:srgbClr val="C050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0B4FAC-7E13-4660-986C-4E1BF39D5450}"/>
                  </a:ext>
                </a:extLst>
              </p:cNvPr>
              <p:cNvSpPr txBox="1"/>
              <p:nvPr/>
            </p:nvSpPr>
            <p:spPr>
              <a:xfrm>
                <a:off x="2247900" y="1344085"/>
                <a:ext cx="4648200" cy="925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−3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0B4FAC-7E13-4660-986C-4E1BF39D5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900" y="1344085"/>
                <a:ext cx="4648200" cy="925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01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B02D01-956B-7B4D-9237-5C3C91C11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003919"/>
            <a:ext cx="4110661" cy="222197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A93198A-7D7A-7144-B903-28499B94D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736" y="3003919"/>
            <a:ext cx="4062736" cy="2196073"/>
          </a:xfrm>
          <a:prstGeom prst="rect">
            <a:avLst/>
          </a:prstGeom>
        </p:spPr>
      </p:pic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33CF9DB3-F509-A74B-829A-1335F28C95DA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Эксцесс и </a:t>
            </a:r>
            <a:r>
              <a:rPr lang="ru-RU" sz="3200" b="1" dirty="0" err="1">
                <a:solidFill>
                  <a:srgbClr val="28516A"/>
                </a:solidFill>
                <a:latin typeface="Myriad Pro" panose="020B0503030403020204" pitchFamily="34" charset="0"/>
              </a:rPr>
              <a:t>куртосис</a:t>
            </a:r>
            <a:endParaRPr lang="ru-RU" sz="3200" b="1" dirty="0">
              <a:solidFill>
                <a:srgbClr val="28516A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B6F35A8-563E-0C40-A6AE-F8005DA0771D}"/>
              </a:ext>
            </a:extLst>
          </p:cNvPr>
          <p:cNvSpPr/>
          <p:nvPr/>
        </p:nvSpPr>
        <p:spPr>
          <a:xfrm>
            <a:off x="683568" y="5054204"/>
            <a:ext cx="4032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444444"/>
                </a:solidFill>
              </a:rPr>
              <a:t>Нормальное распределение с нулевым эксцессом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CC38D6A-47E8-1146-BB67-F7A0DE269CD1}"/>
              </a:ext>
            </a:extLst>
          </p:cNvPr>
          <p:cNvSpPr/>
          <p:nvPr/>
        </p:nvSpPr>
        <p:spPr>
          <a:xfrm>
            <a:off x="5346455" y="5054204"/>
            <a:ext cx="340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444444"/>
                </a:solidFill>
              </a:rPr>
              <a:t>Положительный эксцесс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056ADB34-EF39-DD43-A86E-5A1F93C321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720000"/>
                <a:ext cx="8136904" cy="249297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Эксцессом</a:t>
                </a:r>
                <a:r>
                  <a:rPr lang="ru-RU" sz="2400" b="1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случайной величины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400" dirty="0">
                    <a:solidFill>
                      <a:srgbClr val="3A3A3A"/>
                    </a:solidFill>
                  </a:rPr>
                  <a:t> </a:t>
                </a:r>
                <a:r>
                  <a:rPr lang="ru-RU" sz="2400" dirty="0">
                    <a:solidFill>
                      <a:srgbClr val="444444"/>
                    </a:solidFill>
                  </a:rPr>
                  <a:t>называют величину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3A3A3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056ADB34-EF39-DD43-A86E-5A1F93C32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36904" cy="2492976"/>
              </a:xfrm>
              <a:prstGeom prst="rect">
                <a:avLst/>
              </a:prstGeom>
              <a:blipFill>
                <a:blip r:embed="rId6"/>
                <a:stretch>
                  <a:fillRect l="-2247" t="-3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Овал 12">
            <a:extLst>
              <a:ext uri="{FF2B5EF4-FFF2-40B4-BE49-F238E27FC236}">
                <a16:creationId xmlns:a16="http://schemas.microsoft.com/office/drawing/2014/main" id="{E9E51E83-6CD2-3044-B392-B66B599B40F1}"/>
              </a:ext>
            </a:extLst>
          </p:cNvPr>
          <p:cNvSpPr/>
          <p:nvPr/>
        </p:nvSpPr>
        <p:spPr>
          <a:xfrm>
            <a:off x="3344753" y="1088881"/>
            <a:ext cx="2628106" cy="1314053"/>
          </a:xfrm>
          <a:prstGeom prst="ellipse">
            <a:avLst/>
          </a:prstGeom>
          <a:solidFill>
            <a:srgbClr val="C0504D">
              <a:alpha val="2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FCCCBD6-61E1-3344-884A-E8D1CC5D2AA9}"/>
              </a:ext>
            </a:extLst>
          </p:cNvPr>
          <p:cNvSpPr/>
          <p:nvPr/>
        </p:nvSpPr>
        <p:spPr>
          <a:xfrm>
            <a:off x="2987824" y="2482801"/>
            <a:ext cx="3312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err="1">
                <a:solidFill>
                  <a:srgbClr val="C0504D"/>
                </a:solidFill>
              </a:rPr>
              <a:t>Куртосис</a:t>
            </a:r>
            <a:endParaRPr lang="ru-RU" sz="2400" dirty="0">
              <a:solidFill>
                <a:srgbClr val="C050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0B4FAC-7E13-4660-986C-4E1BF39D5450}"/>
                  </a:ext>
                </a:extLst>
              </p:cNvPr>
              <p:cNvSpPr txBox="1"/>
              <p:nvPr/>
            </p:nvSpPr>
            <p:spPr>
              <a:xfrm>
                <a:off x="2247900" y="1344085"/>
                <a:ext cx="4648200" cy="925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−3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0B4FAC-7E13-4660-986C-4E1BF39D5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900" y="1344085"/>
                <a:ext cx="4648200" cy="9258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02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Тема Office">
  <a:themeElements>
    <a:clrScheme name="Другая 5">
      <a:dk1>
        <a:srgbClr val="3A3A3A"/>
      </a:dk1>
      <a:lt1>
        <a:srgbClr val="E9E9E9"/>
      </a:lt1>
      <a:dk2>
        <a:srgbClr val="953734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 Pro+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5724541</TotalTime>
  <Words>7207</Words>
  <Application>Microsoft Macintosh PowerPoint</Application>
  <PresentationFormat>Экран (4:3)</PresentationFormat>
  <Paragraphs>1439</Paragraphs>
  <Slides>239</Slides>
  <Notes>239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239</vt:i4>
      </vt:variant>
    </vt:vector>
  </HeadingPairs>
  <TitlesOfParts>
    <vt:vector size="248" baseType="lpstr">
      <vt:lpstr>Arial</vt:lpstr>
      <vt:lpstr>Calibri</vt:lpstr>
      <vt:lpstr>Cambria Math</vt:lpstr>
      <vt:lpstr>DIN Alternate Bold</vt:lpstr>
      <vt:lpstr>Helvetica Neue Medium</vt:lpstr>
      <vt:lpstr>Myriad Pro</vt:lpstr>
      <vt:lpstr>Times New Roman</vt:lpstr>
      <vt:lpstr>Zapf Dingbats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Филипп Ульянкин</cp:lastModifiedBy>
  <cp:revision>2202</cp:revision>
  <cp:lastPrinted>2020-09-29T19:28:42Z</cp:lastPrinted>
  <dcterms:created xsi:type="dcterms:W3CDTF">2005-01-01T07:06:31Z</dcterms:created>
  <dcterms:modified xsi:type="dcterms:W3CDTF">2020-11-25T08:50:54Z</dcterms:modified>
</cp:coreProperties>
</file>